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56" r:id="rId5"/>
    <p:sldId id="389" r:id="rId6"/>
    <p:sldId id="258" r:id="rId7"/>
    <p:sldId id="322" r:id="rId8"/>
    <p:sldId id="325" r:id="rId9"/>
    <p:sldId id="328" r:id="rId10"/>
    <p:sldId id="330" r:id="rId11"/>
    <p:sldId id="324" r:id="rId12"/>
    <p:sldId id="331" r:id="rId13"/>
    <p:sldId id="326" r:id="rId14"/>
    <p:sldId id="327" r:id="rId15"/>
    <p:sldId id="259" r:id="rId16"/>
    <p:sldId id="317" r:id="rId17"/>
    <p:sldId id="318" r:id="rId18"/>
    <p:sldId id="320" r:id="rId19"/>
    <p:sldId id="380" r:id="rId20"/>
    <p:sldId id="329" r:id="rId21"/>
    <p:sldId id="336" r:id="rId22"/>
    <p:sldId id="382" r:id="rId23"/>
    <p:sldId id="375" r:id="rId24"/>
    <p:sldId id="262" r:id="rId25"/>
    <p:sldId id="303" r:id="rId26"/>
    <p:sldId id="398" r:id="rId27"/>
    <p:sldId id="263" r:id="rId28"/>
    <p:sldId id="384" r:id="rId29"/>
    <p:sldId id="345" r:id="rId30"/>
    <p:sldId id="399" r:id="rId31"/>
    <p:sldId id="400" r:id="rId32"/>
    <p:sldId id="339" r:id="rId33"/>
    <p:sldId id="340" r:id="rId34"/>
    <p:sldId id="341" r:id="rId35"/>
    <p:sldId id="342" r:id="rId36"/>
    <p:sldId id="343" r:id="rId37"/>
    <p:sldId id="376" r:id="rId38"/>
    <p:sldId id="377" r:id="rId39"/>
    <p:sldId id="316" r:id="rId40"/>
    <p:sldId id="323" r:id="rId41"/>
    <p:sldId id="344" r:id="rId42"/>
    <p:sldId id="269" r:id="rId43"/>
    <p:sldId id="267" r:id="rId44"/>
    <p:sldId id="391" r:id="rId45"/>
    <p:sldId id="392" r:id="rId46"/>
    <p:sldId id="393" r:id="rId47"/>
    <p:sldId id="394" r:id="rId48"/>
    <p:sldId id="395" r:id="rId49"/>
    <p:sldId id="396" r:id="rId50"/>
    <p:sldId id="397" r:id="rId51"/>
    <p:sldId id="385" r:id="rId52"/>
    <p:sldId id="271" r:id="rId53"/>
    <p:sldId id="284" r:id="rId54"/>
    <p:sldId id="293" r:id="rId55"/>
    <p:sldId id="287" r:id="rId56"/>
    <p:sldId id="371" r:id="rId57"/>
    <p:sldId id="290" r:id="rId58"/>
    <p:sldId id="362" r:id="rId59"/>
    <p:sldId id="359" r:id="rId60"/>
    <p:sldId id="353" r:id="rId61"/>
    <p:sldId id="368" r:id="rId62"/>
    <p:sldId id="365" r:id="rId63"/>
    <p:sldId id="356" r:id="rId64"/>
    <p:sldId id="346" r:id="rId65"/>
    <p:sldId id="349" r:id="rId66"/>
    <p:sldId id="348" r:id="rId67"/>
    <p:sldId id="351" r:id="rId68"/>
    <p:sldId id="35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745E9B-75A1-8447-8C29-983E969E43C7}">
          <p14:sldIdLst>
            <p14:sldId id="256"/>
          </p14:sldIdLst>
        </p14:section>
        <p14:section name="Summary Section" id="{9616DA26-6720-D244-B618-B182BFF18C38}">
          <p14:sldIdLst>
            <p14:sldId id="389"/>
          </p14:sldIdLst>
        </p14:section>
        <p14:section name="Foreword" id="{77B65E59-2092-5246-8B3C-DFB03BD15E56}">
          <p14:sldIdLst>
            <p14:sldId id="258"/>
          </p14:sldIdLst>
        </p14:section>
        <p14:section name="Why Responsible AI in Defence (RAID)?" id="{51C3A581-647D-CD49-A784-8397B2D38217}">
          <p14:sldIdLst>
            <p14:sldId id="322"/>
            <p14:sldId id="325"/>
            <p14:sldId id="328"/>
          </p14:sldIdLst>
        </p14:section>
        <p14:section name="About the RAID" id="{D0442D19-B1A9-C840-8DB0-F08E5681019A}">
          <p14:sldIdLst>
            <p14:sldId id="330"/>
            <p14:sldId id="324"/>
            <p14:sldId id="331"/>
          </p14:sldIdLst>
        </p14:section>
        <p14:section name="How to conduct a RAID assessment" id="{A82BA16D-97C1-E144-957F-A5430769155F}">
          <p14:sldIdLst>
            <p14:sldId id="326"/>
            <p14:sldId id="327"/>
          </p14:sldIdLst>
        </p14:section>
        <p14:section name="The Responsible AI in Defence (RAID) Toolkit" id="{4535B465-6436-1348-94F9-1196E202BC48}">
          <p14:sldIdLst>
            <p14:sldId id="259"/>
          </p14:sldIdLst>
        </p14:section>
        <p14:section name="RAID Checklist" id="{A6CAA24C-15CC-084D-BA6E-B3D844C3467E}">
          <p14:sldIdLst>
            <p14:sldId id="317"/>
          </p14:sldIdLst>
        </p14:section>
        <p14:section name="RAID Risk Register" id="{1C5B92DE-8E3D-FD46-8136-BE4D44076317}">
          <p14:sldIdLst>
            <p14:sldId id="318"/>
          </p14:sldIdLst>
        </p14:section>
        <p14:section name="Legal and Ethical Assurance Program Plan (LEAPP)" id="{F302E85F-8C8C-994E-94EB-1A9490C22FFA}">
          <p14:sldIdLst>
            <p14:sldId id="320"/>
            <p14:sldId id="380"/>
          </p14:sldIdLst>
        </p14:section>
        <p14:section name="Responsible AI Framework" id="{949BE5EC-E548-B34C-B17C-BBA34CFBBD88}">
          <p14:sldIdLst>
            <p14:sldId id="329"/>
            <p14:sldId id="336"/>
            <p14:sldId id="382"/>
            <p14:sldId id="375"/>
            <p14:sldId id="262"/>
            <p14:sldId id="303"/>
            <p14:sldId id="398"/>
            <p14:sldId id="263"/>
            <p14:sldId id="384"/>
          </p14:sldIdLst>
        </p14:section>
        <p14:section name="RAID Checklist " id="{FCC1163A-CFB5-3946-91E6-B555C86B8F74}">
          <p14:sldIdLst>
            <p14:sldId id="345"/>
            <p14:sldId id="399"/>
            <p14:sldId id="400"/>
            <p14:sldId id="339"/>
            <p14:sldId id="340"/>
            <p14:sldId id="341"/>
            <p14:sldId id="342"/>
            <p14:sldId id="343"/>
            <p14:sldId id="376"/>
            <p14:sldId id="377"/>
          </p14:sldIdLst>
        </p14:section>
        <p14:section name="Glossary" id="{332E2B10-C2F0-0142-853A-83E3577A6147}">
          <p14:sldIdLst>
            <p14:sldId id="316"/>
          </p14:sldIdLst>
        </p14:section>
        <p14:section name="Additional resources" id="{85A65EA3-EA86-EE4D-9909-A735F5CB1CB6}">
          <p14:sldIdLst>
            <p14:sldId id="323"/>
          </p14:sldIdLst>
        </p14:section>
        <p14:section name="Resources: A. The components and elements in detail" id="{B531A8EE-E3ED-DD48-9D29-A579BCF12763}">
          <p14:sldIdLst>
            <p14:sldId id="344"/>
            <p14:sldId id="269"/>
            <p14:sldId id="267"/>
            <p14:sldId id="391"/>
            <p14:sldId id="392"/>
            <p14:sldId id="393"/>
            <p14:sldId id="394"/>
            <p14:sldId id="395"/>
            <p14:sldId id="396"/>
            <p14:sldId id="397"/>
            <p14:sldId id="385"/>
            <p14:sldId id="271"/>
            <p14:sldId id="284"/>
            <p14:sldId id="293"/>
            <p14:sldId id="287"/>
            <p14:sldId id="371"/>
            <p14:sldId id="290"/>
            <p14:sldId id="362"/>
            <p14:sldId id="359"/>
            <p14:sldId id="353"/>
            <p14:sldId id="368"/>
            <p14:sldId id="365"/>
            <p14:sldId id="356"/>
          </p14:sldIdLst>
        </p14:section>
        <p14:section name="Resources: B. The Policies, Guides and Framework" id="{013BFE2C-95CB-664C-954B-C97F9A8DFF4F}">
          <p14:sldIdLst>
            <p14:sldId id="346"/>
            <p14:sldId id="349"/>
          </p14:sldIdLst>
        </p14:section>
        <p14:section name="Resources: D. Developing AI Standards (domestic and international)" id="{21C5107C-C22A-D142-BCF7-AE322DA73903}">
          <p14:sldIdLst>
            <p14:sldId id="348"/>
            <p14:sldId id="351"/>
            <p14:sldId id="3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A"/>
    <a:srgbClr val="004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E55C3-7EDD-4697-9D9F-33F584DDEA78}" v="7" dt="2026-03-06T01:48:06.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p:restoredTop sz="94700"/>
  </p:normalViewPr>
  <p:slideViewPr>
    <p:cSldViewPr snapToGrid="0">
      <p:cViewPr varScale="1">
        <p:scale>
          <a:sx n="150" d="100"/>
          <a:sy n="150" d="100"/>
        </p:scale>
        <p:origin x="76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a Lamacchia" userId="89ebf5c0-1e32-4f94-9b0f-932d752598ca" providerId="ADAL" clId="{261A57E6-62D5-4CCB-971E-82FC662E45E6}"/>
    <pc:docChg chg="mod">
      <pc:chgData name="Jacinta Lamacchia" userId="89ebf5c0-1e32-4f94-9b0f-932d752598ca" providerId="ADAL" clId="{261A57E6-62D5-4CCB-971E-82FC662E45E6}" dt="2026-03-06T01:49:58.113"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5355D-2A22-8B44-B5A6-CDC462C81DE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1E596AD8-7290-7148-A2F9-3A4E7F06372F}">
      <dgm:prSet phldrT="[Text]"/>
      <dgm:spPr>
        <a:solidFill>
          <a:srgbClr val="00385A"/>
        </a:solidFill>
      </dgm:spPr>
      <dgm:t>
        <a:bodyPr/>
        <a:lstStyle/>
        <a:p>
          <a:r>
            <a:rPr lang="en-GB" b="1" i="0">
              <a:latin typeface="Arial" panose="020B0604020202020204" pitchFamily="34" charset="0"/>
              <a:cs typeface="Arial" panose="020B0604020202020204" pitchFamily="34" charset="0"/>
            </a:rPr>
            <a:t>Elements</a:t>
          </a:r>
        </a:p>
      </dgm:t>
    </dgm:pt>
    <dgm:pt modelId="{D9491309-1DAC-4B4F-B44A-128F8282B3C0}" type="parTrans" cxnId="{F8865DCF-0DC7-7746-BC8E-AE8530FB5476}">
      <dgm:prSet/>
      <dgm:spPr/>
      <dgm:t>
        <a:bodyPr/>
        <a:lstStyle/>
        <a:p>
          <a:endParaRPr lang="en-GB" i="0">
            <a:latin typeface="Arial" panose="020B0604020202020204" pitchFamily="34" charset="0"/>
            <a:cs typeface="Arial" panose="020B0604020202020204" pitchFamily="34" charset="0"/>
          </a:endParaRPr>
        </a:p>
      </dgm:t>
    </dgm:pt>
    <dgm:pt modelId="{75E89C82-ACFA-FE4C-A82A-42E9A3BD185D}" type="sibTrans" cxnId="{F8865DCF-0DC7-7746-BC8E-AE8530FB5476}">
      <dgm:prSet/>
      <dgm:spPr/>
      <dgm:t>
        <a:bodyPr/>
        <a:lstStyle/>
        <a:p>
          <a:endParaRPr lang="en-GB" i="0">
            <a:latin typeface="Arial" panose="020B0604020202020204" pitchFamily="34" charset="0"/>
            <a:cs typeface="Arial" panose="020B0604020202020204" pitchFamily="34" charset="0"/>
          </a:endParaRPr>
        </a:p>
      </dgm:t>
    </dgm:pt>
    <dgm:pt modelId="{0F733861-633E-C34A-BA1F-274742B03BBD}">
      <dgm:prSet phldrT="[Text]" custT="1"/>
      <dgm:spPr>
        <a:ln>
          <a:solidFill>
            <a:srgbClr val="00385A"/>
          </a:solidFill>
        </a:ln>
      </dgm:spPr>
      <dgm:t>
        <a:bodyPr/>
        <a:lstStyle/>
        <a:p>
          <a:r>
            <a:rPr lang="en-GB" sz="2000" i="0">
              <a:latin typeface="Arial" panose="020B0604020202020204" pitchFamily="34" charset="0"/>
              <a:cs typeface="Arial" panose="020B0604020202020204" pitchFamily="34" charset="0"/>
            </a:rPr>
            <a:t>Measurable constituent qualities of the </a:t>
          </a:r>
          <a:r>
            <a:rPr lang="en-GB" sz="2000" b="1" i="0">
              <a:latin typeface="Arial" panose="020B0604020202020204" pitchFamily="34" charset="0"/>
              <a:cs typeface="Arial" panose="020B0604020202020204" pitchFamily="34" charset="0"/>
            </a:rPr>
            <a:t>legal and ethical values</a:t>
          </a:r>
        </a:p>
      </dgm:t>
    </dgm:pt>
    <dgm:pt modelId="{3A8ED8FD-6501-2740-AE72-80C25F928C63}" type="parTrans" cxnId="{03696C29-0B0E-8F43-B190-3C1BF0200133}">
      <dgm:prSet/>
      <dgm:spPr/>
      <dgm:t>
        <a:bodyPr/>
        <a:lstStyle/>
        <a:p>
          <a:endParaRPr lang="en-GB" i="0">
            <a:latin typeface="Arial" panose="020B0604020202020204" pitchFamily="34" charset="0"/>
            <a:cs typeface="Arial" panose="020B0604020202020204" pitchFamily="34" charset="0"/>
          </a:endParaRPr>
        </a:p>
      </dgm:t>
    </dgm:pt>
    <dgm:pt modelId="{1AE88668-D1E6-B948-B5FC-A8C06DFCAAFF}" type="sibTrans" cxnId="{03696C29-0B0E-8F43-B190-3C1BF0200133}">
      <dgm:prSet/>
      <dgm:spPr/>
      <dgm:t>
        <a:bodyPr/>
        <a:lstStyle/>
        <a:p>
          <a:endParaRPr lang="en-GB" i="0">
            <a:latin typeface="Arial" panose="020B0604020202020204" pitchFamily="34" charset="0"/>
            <a:cs typeface="Arial" panose="020B0604020202020204" pitchFamily="34" charset="0"/>
          </a:endParaRPr>
        </a:p>
      </dgm:t>
    </dgm:pt>
    <dgm:pt modelId="{93B999CC-11DA-A048-B4E3-0E4FE06BB199}">
      <dgm:prSet phldrT="[Text]" custT="1"/>
      <dgm:spPr>
        <a:ln>
          <a:solidFill>
            <a:srgbClr val="00385A"/>
          </a:solidFill>
        </a:ln>
      </dgm:spPr>
      <dgm:t>
        <a:bodyPr/>
        <a:lstStyle/>
        <a:p>
          <a:r>
            <a:rPr lang="en-GB" sz="2000" i="0">
              <a:latin typeface="Arial" panose="020B0604020202020204" pitchFamily="34" charset="0"/>
              <a:cs typeface="Arial" panose="020B0604020202020204" pitchFamily="34" charset="0"/>
            </a:rPr>
            <a:t>Used to demonstrate resolution of risk </a:t>
          </a:r>
        </a:p>
      </dgm:t>
    </dgm:pt>
    <dgm:pt modelId="{CBDB7397-001C-D542-BAE9-5F046DC39479}" type="parTrans" cxnId="{9C3C5E01-2491-EB43-91B1-CCBA63A0F45B}">
      <dgm:prSet/>
      <dgm:spPr/>
      <dgm:t>
        <a:bodyPr/>
        <a:lstStyle/>
        <a:p>
          <a:endParaRPr lang="en-GB" i="0">
            <a:latin typeface="Arial" panose="020B0604020202020204" pitchFamily="34" charset="0"/>
            <a:cs typeface="Arial" panose="020B0604020202020204" pitchFamily="34" charset="0"/>
          </a:endParaRPr>
        </a:p>
      </dgm:t>
    </dgm:pt>
    <dgm:pt modelId="{79AEEDC0-40CC-5546-B2B8-629A3B6D180F}" type="sibTrans" cxnId="{9C3C5E01-2491-EB43-91B1-CCBA63A0F45B}">
      <dgm:prSet/>
      <dgm:spPr/>
      <dgm:t>
        <a:bodyPr/>
        <a:lstStyle/>
        <a:p>
          <a:endParaRPr lang="en-GB" i="0">
            <a:latin typeface="Arial" panose="020B0604020202020204" pitchFamily="34" charset="0"/>
            <a:cs typeface="Arial" panose="020B0604020202020204" pitchFamily="34" charset="0"/>
          </a:endParaRPr>
        </a:p>
      </dgm:t>
    </dgm:pt>
    <dgm:pt modelId="{E83FD370-B538-D744-BDA5-52BCF8F6F4FA}">
      <dgm:prSet phldrT="[Text]"/>
      <dgm:spPr>
        <a:solidFill>
          <a:srgbClr val="00385A"/>
        </a:solidFill>
      </dgm:spPr>
      <dgm:t>
        <a:bodyPr/>
        <a:lstStyle/>
        <a:p>
          <a:r>
            <a:rPr lang="en-GB" b="1" i="0">
              <a:latin typeface="Arial" panose="020B0604020202020204" pitchFamily="34" charset="0"/>
              <a:cs typeface="Arial" panose="020B0604020202020204" pitchFamily="34" charset="0"/>
            </a:rPr>
            <a:t> Components</a:t>
          </a:r>
        </a:p>
      </dgm:t>
    </dgm:pt>
    <dgm:pt modelId="{B402EBFD-493B-564F-AA37-C83B12E72ACF}" type="parTrans" cxnId="{FC4BE449-D841-D34A-9378-6CD14E2D8152}">
      <dgm:prSet/>
      <dgm:spPr/>
      <dgm:t>
        <a:bodyPr/>
        <a:lstStyle/>
        <a:p>
          <a:endParaRPr lang="en-GB" i="0">
            <a:latin typeface="Arial" panose="020B0604020202020204" pitchFamily="34" charset="0"/>
            <a:cs typeface="Arial" panose="020B0604020202020204" pitchFamily="34" charset="0"/>
          </a:endParaRPr>
        </a:p>
      </dgm:t>
    </dgm:pt>
    <dgm:pt modelId="{38A63CBE-526B-C843-A1C8-EEEB147C6A9D}" type="sibTrans" cxnId="{FC4BE449-D841-D34A-9378-6CD14E2D8152}">
      <dgm:prSet/>
      <dgm:spPr/>
      <dgm:t>
        <a:bodyPr/>
        <a:lstStyle/>
        <a:p>
          <a:endParaRPr lang="en-GB" i="0">
            <a:latin typeface="Arial" panose="020B0604020202020204" pitchFamily="34" charset="0"/>
            <a:cs typeface="Arial" panose="020B0604020202020204" pitchFamily="34" charset="0"/>
          </a:endParaRPr>
        </a:p>
      </dgm:t>
    </dgm:pt>
    <dgm:pt modelId="{0E818FC0-6B64-DC40-892E-9F187487E959}">
      <dgm:prSet phldrT="[Text]" custT="1"/>
      <dgm:spPr>
        <a:ln>
          <a:solidFill>
            <a:srgbClr val="00385A"/>
          </a:solidFill>
        </a:ln>
      </dgm:spPr>
      <dgm:t>
        <a:bodyPr/>
        <a:lstStyle/>
        <a:p>
          <a:r>
            <a:rPr lang="en-GB" sz="2000" i="0">
              <a:latin typeface="Arial" panose="020B0604020202020204" pitchFamily="34" charset="0"/>
              <a:cs typeface="Arial" panose="020B0604020202020204" pitchFamily="34" charset="0"/>
            </a:rPr>
            <a:t>Parts of the AI system where risk attaches</a:t>
          </a:r>
        </a:p>
      </dgm:t>
    </dgm:pt>
    <dgm:pt modelId="{BC9EEE66-3D23-8E4C-9B79-F7FE6D580C69}" type="parTrans" cxnId="{5039E5B6-248E-6B43-859C-D874BCA77F36}">
      <dgm:prSet/>
      <dgm:spPr/>
      <dgm:t>
        <a:bodyPr/>
        <a:lstStyle/>
        <a:p>
          <a:endParaRPr lang="en-GB" i="0">
            <a:latin typeface="Arial" panose="020B0604020202020204" pitchFamily="34" charset="0"/>
            <a:cs typeface="Arial" panose="020B0604020202020204" pitchFamily="34" charset="0"/>
          </a:endParaRPr>
        </a:p>
      </dgm:t>
    </dgm:pt>
    <dgm:pt modelId="{4743833A-E6C5-F246-9DD1-2E97602B165D}" type="sibTrans" cxnId="{5039E5B6-248E-6B43-859C-D874BCA77F36}">
      <dgm:prSet/>
      <dgm:spPr/>
      <dgm:t>
        <a:bodyPr/>
        <a:lstStyle/>
        <a:p>
          <a:endParaRPr lang="en-GB" i="0">
            <a:latin typeface="Arial" panose="020B0604020202020204" pitchFamily="34" charset="0"/>
            <a:cs typeface="Arial" panose="020B0604020202020204" pitchFamily="34" charset="0"/>
          </a:endParaRPr>
        </a:p>
      </dgm:t>
    </dgm:pt>
    <dgm:pt modelId="{24BFADE7-2079-EF4F-97A9-DA8C4BFEF882}">
      <dgm:prSet phldrT="[Text]" custT="1"/>
      <dgm:spPr>
        <a:ln>
          <a:solidFill>
            <a:srgbClr val="00385A"/>
          </a:solidFill>
        </a:ln>
      </dgm:spPr>
      <dgm:t>
        <a:bodyPr/>
        <a:lstStyle/>
        <a:p>
          <a:r>
            <a:rPr lang="en-GB" sz="2000" b="1" i="0">
              <a:latin typeface="Arial" panose="020B0604020202020204" pitchFamily="34" charset="0"/>
              <a:cs typeface="Arial" panose="020B0604020202020204" pitchFamily="34" charset="0"/>
            </a:rPr>
            <a:t>Elements</a:t>
          </a:r>
          <a:r>
            <a:rPr lang="en-GB" sz="2000" i="0">
              <a:latin typeface="Arial" panose="020B0604020202020204" pitchFamily="34" charset="0"/>
              <a:cs typeface="Arial" panose="020B0604020202020204" pitchFamily="34" charset="0"/>
            </a:rPr>
            <a:t> are applied to the </a:t>
          </a:r>
          <a:r>
            <a:rPr lang="en-GB" sz="2000" b="1" i="0">
              <a:latin typeface="Arial" panose="020B0604020202020204" pitchFamily="34" charset="0"/>
              <a:cs typeface="Arial" panose="020B0604020202020204" pitchFamily="34" charset="0"/>
            </a:rPr>
            <a:t>components</a:t>
          </a:r>
        </a:p>
      </dgm:t>
    </dgm:pt>
    <dgm:pt modelId="{BB71FEC2-3CC3-414B-8F50-F9805B350988}" type="parTrans" cxnId="{2F06FFAB-ECE9-B646-BE91-685A2A3E188E}">
      <dgm:prSet/>
      <dgm:spPr/>
      <dgm:t>
        <a:bodyPr/>
        <a:lstStyle/>
        <a:p>
          <a:endParaRPr lang="en-GB" i="0">
            <a:latin typeface="Arial" panose="020B0604020202020204" pitchFamily="34" charset="0"/>
            <a:cs typeface="Arial" panose="020B0604020202020204" pitchFamily="34" charset="0"/>
          </a:endParaRPr>
        </a:p>
      </dgm:t>
    </dgm:pt>
    <dgm:pt modelId="{0CBA979B-0394-A74B-953E-1C9198A8AA96}" type="sibTrans" cxnId="{2F06FFAB-ECE9-B646-BE91-685A2A3E188E}">
      <dgm:prSet/>
      <dgm:spPr/>
      <dgm:t>
        <a:bodyPr/>
        <a:lstStyle/>
        <a:p>
          <a:endParaRPr lang="en-GB" i="0">
            <a:latin typeface="Arial" panose="020B0604020202020204" pitchFamily="34" charset="0"/>
            <a:cs typeface="Arial" panose="020B0604020202020204" pitchFamily="34" charset="0"/>
          </a:endParaRPr>
        </a:p>
      </dgm:t>
    </dgm:pt>
    <dgm:pt modelId="{A425CABF-25B1-1A4B-A1B5-DD945DE87C6F}">
      <dgm:prSet/>
      <dgm:spPr>
        <a:solidFill>
          <a:srgbClr val="00385A"/>
        </a:solidFill>
      </dgm:spPr>
      <dgm:t>
        <a:bodyPr/>
        <a:lstStyle/>
        <a:p>
          <a:r>
            <a:rPr lang="en-GB" b="1" i="0" dirty="0">
              <a:latin typeface="Arial" panose="020B0604020202020204" pitchFamily="34" charset="0"/>
              <a:cs typeface="Arial" panose="020B0604020202020204" pitchFamily="34" charset="0"/>
            </a:rPr>
            <a:t>Risk mitigation</a:t>
          </a:r>
        </a:p>
      </dgm:t>
    </dgm:pt>
    <dgm:pt modelId="{5EA6C0C8-6805-234F-BE36-F0125973F948}" type="parTrans" cxnId="{6FC5DD2D-F781-CC4E-A3CA-F90BE10BC156}">
      <dgm:prSet/>
      <dgm:spPr/>
      <dgm:t>
        <a:bodyPr/>
        <a:lstStyle/>
        <a:p>
          <a:endParaRPr lang="en-AU" i="0">
            <a:latin typeface="Arial" panose="020B0604020202020204" pitchFamily="34" charset="0"/>
            <a:cs typeface="Arial" panose="020B0604020202020204" pitchFamily="34" charset="0"/>
          </a:endParaRPr>
        </a:p>
      </dgm:t>
    </dgm:pt>
    <dgm:pt modelId="{79FC8AEA-3938-5941-BFE7-45EAB302E8FC}" type="sibTrans" cxnId="{6FC5DD2D-F781-CC4E-A3CA-F90BE10BC156}">
      <dgm:prSet/>
      <dgm:spPr/>
      <dgm:t>
        <a:bodyPr/>
        <a:lstStyle/>
        <a:p>
          <a:endParaRPr lang="en-AU" i="0">
            <a:latin typeface="Arial" panose="020B0604020202020204" pitchFamily="34" charset="0"/>
            <a:cs typeface="Arial" panose="020B0604020202020204" pitchFamily="34" charset="0"/>
          </a:endParaRPr>
        </a:p>
      </dgm:t>
    </dgm:pt>
    <dgm:pt modelId="{7C306E40-752E-A542-B237-1376EF95A49F}">
      <dgm:prSet custT="1"/>
      <dgm:spPr>
        <a:ln>
          <a:solidFill>
            <a:srgbClr val="00385A"/>
          </a:solidFill>
        </a:ln>
      </dgm:spPr>
      <dgm:t>
        <a:bodyPr/>
        <a:lstStyle/>
        <a:p>
          <a:r>
            <a:rPr lang="en-GB" sz="200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Risk mitigation action is taken, recorded and available for interrogation.</a:t>
          </a:r>
        </a:p>
      </dgm:t>
    </dgm:pt>
    <dgm:pt modelId="{024AAC84-57FC-5547-8E44-86D78D5CFEED}" type="parTrans" cxnId="{80B40048-C47C-F444-BAD9-338879003141}">
      <dgm:prSet/>
      <dgm:spPr/>
      <dgm:t>
        <a:bodyPr/>
        <a:lstStyle/>
        <a:p>
          <a:endParaRPr lang="en-AU" i="0">
            <a:latin typeface="Arial" panose="020B0604020202020204" pitchFamily="34" charset="0"/>
            <a:cs typeface="Arial" panose="020B0604020202020204" pitchFamily="34" charset="0"/>
          </a:endParaRPr>
        </a:p>
      </dgm:t>
    </dgm:pt>
    <dgm:pt modelId="{1B597D99-60E0-FF41-97F5-30E4F6FC93E1}" type="sibTrans" cxnId="{80B40048-C47C-F444-BAD9-338879003141}">
      <dgm:prSet/>
      <dgm:spPr/>
      <dgm:t>
        <a:bodyPr/>
        <a:lstStyle/>
        <a:p>
          <a:endParaRPr lang="en-AU" i="0">
            <a:latin typeface="Arial" panose="020B0604020202020204" pitchFamily="34" charset="0"/>
            <a:cs typeface="Arial" panose="020B0604020202020204" pitchFamily="34" charset="0"/>
          </a:endParaRPr>
        </a:p>
      </dgm:t>
    </dgm:pt>
    <dgm:pt modelId="{02F41316-B651-9D4F-B17B-6C674EC35087}">
      <dgm:prSet custT="1"/>
      <dgm:spPr>
        <a:ln>
          <a:solidFill>
            <a:srgbClr val="00385A"/>
          </a:solidFill>
        </a:ln>
      </dgm:spPr>
      <dgm:t>
        <a:bodyPr/>
        <a:lstStyle/>
        <a:p>
          <a:r>
            <a:rPr lang="en-GB" sz="200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AI capability is designed and developed in a responsible way.</a:t>
          </a:r>
        </a:p>
      </dgm:t>
    </dgm:pt>
    <dgm:pt modelId="{53801AB8-01B3-F745-BC3F-2D6F9E0FD49B}" type="parTrans" cxnId="{4D771416-A87B-274F-8EA6-6C799685B3D0}">
      <dgm:prSet/>
      <dgm:spPr/>
      <dgm:t>
        <a:bodyPr/>
        <a:lstStyle/>
        <a:p>
          <a:endParaRPr lang="en-AU" i="0">
            <a:latin typeface="Arial" panose="020B0604020202020204" pitchFamily="34" charset="0"/>
            <a:cs typeface="Arial" panose="020B0604020202020204" pitchFamily="34" charset="0"/>
          </a:endParaRPr>
        </a:p>
      </dgm:t>
    </dgm:pt>
    <dgm:pt modelId="{9AEB788F-E120-5D49-9674-1AD9BD581984}" type="sibTrans" cxnId="{4D771416-A87B-274F-8EA6-6C799685B3D0}">
      <dgm:prSet/>
      <dgm:spPr/>
      <dgm:t>
        <a:bodyPr/>
        <a:lstStyle/>
        <a:p>
          <a:endParaRPr lang="en-AU" i="0">
            <a:latin typeface="Arial" panose="020B0604020202020204" pitchFamily="34" charset="0"/>
            <a:cs typeface="Arial" panose="020B0604020202020204" pitchFamily="34" charset="0"/>
          </a:endParaRPr>
        </a:p>
      </dgm:t>
    </dgm:pt>
    <dgm:pt modelId="{C0AC8243-5303-F248-9C7C-50E909E8DD72}" type="pres">
      <dgm:prSet presAssocID="{5575355D-2A22-8B44-B5A6-CDC462C81DEC}" presName="linearFlow" presStyleCnt="0">
        <dgm:presLayoutVars>
          <dgm:dir/>
          <dgm:animLvl val="lvl"/>
          <dgm:resizeHandles val="exact"/>
        </dgm:presLayoutVars>
      </dgm:prSet>
      <dgm:spPr/>
    </dgm:pt>
    <dgm:pt modelId="{D5514E21-B3E2-6548-B283-3E2142635E67}" type="pres">
      <dgm:prSet presAssocID="{1E596AD8-7290-7148-A2F9-3A4E7F06372F}" presName="composite" presStyleCnt="0"/>
      <dgm:spPr/>
    </dgm:pt>
    <dgm:pt modelId="{FE71D796-8059-D646-854F-44C383E76142}" type="pres">
      <dgm:prSet presAssocID="{1E596AD8-7290-7148-A2F9-3A4E7F06372F}" presName="parentText" presStyleLbl="alignNode1" presStyleIdx="0" presStyleCnt="3">
        <dgm:presLayoutVars>
          <dgm:chMax val="1"/>
          <dgm:bulletEnabled val="1"/>
        </dgm:presLayoutVars>
      </dgm:prSet>
      <dgm:spPr/>
    </dgm:pt>
    <dgm:pt modelId="{D3310ACC-B2FD-4943-9B22-662A791EF786}" type="pres">
      <dgm:prSet presAssocID="{1E596AD8-7290-7148-A2F9-3A4E7F06372F}" presName="descendantText" presStyleLbl="alignAcc1" presStyleIdx="0" presStyleCnt="3">
        <dgm:presLayoutVars>
          <dgm:bulletEnabled val="1"/>
        </dgm:presLayoutVars>
      </dgm:prSet>
      <dgm:spPr/>
    </dgm:pt>
    <dgm:pt modelId="{97BBF841-A2D7-2249-9EF9-0B0EF57624DA}" type="pres">
      <dgm:prSet presAssocID="{75E89C82-ACFA-FE4C-A82A-42E9A3BD185D}" presName="sp" presStyleCnt="0"/>
      <dgm:spPr/>
    </dgm:pt>
    <dgm:pt modelId="{31E11EE2-115D-FE41-9A89-430C9C5B45DF}" type="pres">
      <dgm:prSet presAssocID="{E83FD370-B538-D744-BDA5-52BCF8F6F4FA}" presName="composite" presStyleCnt="0"/>
      <dgm:spPr/>
    </dgm:pt>
    <dgm:pt modelId="{A5D80DC6-C4AD-A64D-ACFF-CF3703289552}" type="pres">
      <dgm:prSet presAssocID="{E83FD370-B538-D744-BDA5-52BCF8F6F4FA}" presName="parentText" presStyleLbl="alignNode1" presStyleIdx="1" presStyleCnt="3">
        <dgm:presLayoutVars>
          <dgm:chMax val="1"/>
          <dgm:bulletEnabled val="1"/>
        </dgm:presLayoutVars>
      </dgm:prSet>
      <dgm:spPr/>
    </dgm:pt>
    <dgm:pt modelId="{08B0061B-C7F3-0C47-9CCC-F6265FC64B66}" type="pres">
      <dgm:prSet presAssocID="{E83FD370-B538-D744-BDA5-52BCF8F6F4FA}" presName="descendantText" presStyleLbl="alignAcc1" presStyleIdx="1" presStyleCnt="3">
        <dgm:presLayoutVars>
          <dgm:bulletEnabled val="1"/>
        </dgm:presLayoutVars>
      </dgm:prSet>
      <dgm:spPr/>
    </dgm:pt>
    <dgm:pt modelId="{A1CD4663-7F35-214F-9FD8-82FC73189766}" type="pres">
      <dgm:prSet presAssocID="{38A63CBE-526B-C843-A1C8-EEEB147C6A9D}" presName="sp" presStyleCnt="0"/>
      <dgm:spPr/>
    </dgm:pt>
    <dgm:pt modelId="{A30A60F1-19B4-7647-9A8C-D09D1BD853A0}" type="pres">
      <dgm:prSet presAssocID="{A425CABF-25B1-1A4B-A1B5-DD945DE87C6F}" presName="composite" presStyleCnt="0"/>
      <dgm:spPr/>
    </dgm:pt>
    <dgm:pt modelId="{3E73B82B-A12E-334A-AA05-048BB0CD6CF2}" type="pres">
      <dgm:prSet presAssocID="{A425CABF-25B1-1A4B-A1B5-DD945DE87C6F}" presName="parentText" presStyleLbl="alignNode1" presStyleIdx="2" presStyleCnt="3">
        <dgm:presLayoutVars>
          <dgm:chMax val="1"/>
          <dgm:bulletEnabled val="1"/>
        </dgm:presLayoutVars>
      </dgm:prSet>
      <dgm:spPr/>
    </dgm:pt>
    <dgm:pt modelId="{BACF0A65-FF10-C845-A575-1A2AB9045E0C}" type="pres">
      <dgm:prSet presAssocID="{A425CABF-25B1-1A4B-A1B5-DD945DE87C6F}" presName="descendantText" presStyleLbl="alignAcc1" presStyleIdx="2" presStyleCnt="3">
        <dgm:presLayoutVars>
          <dgm:bulletEnabled val="1"/>
        </dgm:presLayoutVars>
      </dgm:prSet>
      <dgm:spPr/>
    </dgm:pt>
  </dgm:ptLst>
  <dgm:cxnLst>
    <dgm:cxn modelId="{9C3C5E01-2491-EB43-91B1-CCBA63A0F45B}" srcId="{1E596AD8-7290-7148-A2F9-3A4E7F06372F}" destId="{93B999CC-11DA-A048-B4E3-0E4FE06BB199}" srcOrd="1" destOrd="0" parTransId="{CBDB7397-001C-D542-BAE9-5F046DC39479}" sibTransId="{79AEEDC0-40CC-5546-B2B8-629A3B6D180F}"/>
    <dgm:cxn modelId="{4D771416-A87B-274F-8EA6-6C799685B3D0}" srcId="{A425CABF-25B1-1A4B-A1B5-DD945DE87C6F}" destId="{02F41316-B651-9D4F-B17B-6C674EC35087}" srcOrd="1" destOrd="0" parTransId="{53801AB8-01B3-F745-BC3F-2D6F9E0FD49B}" sibTransId="{9AEB788F-E120-5D49-9674-1AD9BD581984}"/>
    <dgm:cxn modelId="{6229E417-F6B4-BB42-884B-92BC0DFF0159}" type="presOf" srcId="{24BFADE7-2079-EF4F-97A9-DA8C4BFEF882}" destId="{08B0061B-C7F3-0C47-9CCC-F6265FC64B66}" srcOrd="0" destOrd="0" presId="urn:microsoft.com/office/officeart/2005/8/layout/chevron2"/>
    <dgm:cxn modelId="{04DA481D-2C89-6C44-8D3C-EF6DBAEC99E7}" type="presOf" srcId="{A425CABF-25B1-1A4B-A1B5-DD945DE87C6F}" destId="{3E73B82B-A12E-334A-AA05-048BB0CD6CF2}" srcOrd="0" destOrd="0" presId="urn:microsoft.com/office/officeart/2005/8/layout/chevron2"/>
    <dgm:cxn modelId="{03696C29-0B0E-8F43-B190-3C1BF0200133}" srcId="{1E596AD8-7290-7148-A2F9-3A4E7F06372F}" destId="{0F733861-633E-C34A-BA1F-274742B03BBD}" srcOrd="0" destOrd="0" parTransId="{3A8ED8FD-6501-2740-AE72-80C25F928C63}" sibTransId="{1AE88668-D1E6-B948-B5FC-A8C06DFCAAFF}"/>
    <dgm:cxn modelId="{6FC5DD2D-F781-CC4E-A3CA-F90BE10BC156}" srcId="{5575355D-2A22-8B44-B5A6-CDC462C81DEC}" destId="{A425CABF-25B1-1A4B-A1B5-DD945DE87C6F}" srcOrd="2" destOrd="0" parTransId="{5EA6C0C8-6805-234F-BE36-F0125973F948}" sibTransId="{79FC8AEA-3938-5941-BFE7-45EAB302E8FC}"/>
    <dgm:cxn modelId="{F77B1762-E352-E343-A616-E77FB8D14F46}" type="presOf" srcId="{0E818FC0-6B64-DC40-892E-9F187487E959}" destId="{08B0061B-C7F3-0C47-9CCC-F6265FC64B66}" srcOrd="0" destOrd="1" presId="urn:microsoft.com/office/officeart/2005/8/layout/chevron2"/>
    <dgm:cxn modelId="{80B40048-C47C-F444-BAD9-338879003141}" srcId="{A425CABF-25B1-1A4B-A1B5-DD945DE87C6F}" destId="{7C306E40-752E-A542-B237-1376EF95A49F}" srcOrd="0" destOrd="0" parTransId="{024AAC84-57FC-5547-8E44-86D78D5CFEED}" sibTransId="{1B597D99-60E0-FF41-97F5-30E4F6FC93E1}"/>
    <dgm:cxn modelId="{FC4BE449-D841-D34A-9378-6CD14E2D8152}" srcId="{5575355D-2A22-8B44-B5A6-CDC462C81DEC}" destId="{E83FD370-B538-D744-BDA5-52BCF8F6F4FA}" srcOrd="1" destOrd="0" parTransId="{B402EBFD-493B-564F-AA37-C83B12E72ACF}" sibTransId="{38A63CBE-526B-C843-A1C8-EEEB147C6A9D}"/>
    <dgm:cxn modelId="{AD074957-636C-354E-A738-7C46BB6B127C}" type="presOf" srcId="{7C306E40-752E-A542-B237-1376EF95A49F}" destId="{BACF0A65-FF10-C845-A575-1A2AB9045E0C}" srcOrd="0" destOrd="0" presId="urn:microsoft.com/office/officeart/2005/8/layout/chevron2"/>
    <dgm:cxn modelId="{B2090D8E-C61B-8745-80EC-157741389D5D}" type="presOf" srcId="{5575355D-2A22-8B44-B5A6-CDC462C81DEC}" destId="{C0AC8243-5303-F248-9C7C-50E909E8DD72}" srcOrd="0" destOrd="0" presId="urn:microsoft.com/office/officeart/2005/8/layout/chevron2"/>
    <dgm:cxn modelId="{BEFE8591-C3C7-0642-94D7-37C128C4AC99}" type="presOf" srcId="{1E596AD8-7290-7148-A2F9-3A4E7F06372F}" destId="{FE71D796-8059-D646-854F-44C383E76142}" srcOrd="0" destOrd="0" presId="urn:microsoft.com/office/officeart/2005/8/layout/chevron2"/>
    <dgm:cxn modelId="{2F06FFAB-ECE9-B646-BE91-685A2A3E188E}" srcId="{E83FD370-B538-D744-BDA5-52BCF8F6F4FA}" destId="{24BFADE7-2079-EF4F-97A9-DA8C4BFEF882}" srcOrd="0" destOrd="0" parTransId="{BB71FEC2-3CC3-414B-8F50-F9805B350988}" sibTransId="{0CBA979B-0394-A74B-953E-1C9198A8AA96}"/>
    <dgm:cxn modelId="{5039E5B6-248E-6B43-859C-D874BCA77F36}" srcId="{E83FD370-B538-D744-BDA5-52BCF8F6F4FA}" destId="{0E818FC0-6B64-DC40-892E-9F187487E959}" srcOrd="1" destOrd="0" parTransId="{BC9EEE66-3D23-8E4C-9B79-F7FE6D580C69}" sibTransId="{4743833A-E6C5-F246-9DD1-2E97602B165D}"/>
    <dgm:cxn modelId="{F8F386BF-6070-114B-BD6D-73EB3E55EA96}" type="presOf" srcId="{E83FD370-B538-D744-BDA5-52BCF8F6F4FA}" destId="{A5D80DC6-C4AD-A64D-ACFF-CF3703289552}" srcOrd="0" destOrd="0" presId="urn:microsoft.com/office/officeart/2005/8/layout/chevron2"/>
    <dgm:cxn modelId="{F30253C2-6636-674C-A647-8FDBB9950AD4}" type="presOf" srcId="{93B999CC-11DA-A048-B4E3-0E4FE06BB199}" destId="{D3310ACC-B2FD-4943-9B22-662A791EF786}" srcOrd="0" destOrd="1" presId="urn:microsoft.com/office/officeart/2005/8/layout/chevron2"/>
    <dgm:cxn modelId="{F8865DCF-0DC7-7746-BC8E-AE8530FB5476}" srcId="{5575355D-2A22-8B44-B5A6-CDC462C81DEC}" destId="{1E596AD8-7290-7148-A2F9-3A4E7F06372F}" srcOrd="0" destOrd="0" parTransId="{D9491309-1DAC-4B4F-B44A-128F8282B3C0}" sibTransId="{75E89C82-ACFA-FE4C-A82A-42E9A3BD185D}"/>
    <dgm:cxn modelId="{CF258FE3-2F2C-2347-9D1B-A3D2B0286331}" type="presOf" srcId="{0F733861-633E-C34A-BA1F-274742B03BBD}" destId="{D3310ACC-B2FD-4943-9B22-662A791EF786}" srcOrd="0" destOrd="0" presId="urn:microsoft.com/office/officeart/2005/8/layout/chevron2"/>
    <dgm:cxn modelId="{0EF710F6-318D-B749-833D-664D56D6F8CE}" type="presOf" srcId="{02F41316-B651-9D4F-B17B-6C674EC35087}" destId="{BACF0A65-FF10-C845-A575-1A2AB9045E0C}" srcOrd="0" destOrd="1" presId="urn:microsoft.com/office/officeart/2005/8/layout/chevron2"/>
    <dgm:cxn modelId="{019D0A42-99FC-2041-83FF-7E7DCBE62065}" type="presParOf" srcId="{C0AC8243-5303-F248-9C7C-50E909E8DD72}" destId="{D5514E21-B3E2-6548-B283-3E2142635E67}" srcOrd="0" destOrd="0" presId="urn:microsoft.com/office/officeart/2005/8/layout/chevron2"/>
    <dgm:cxn modelId="{F839F0E9-BAD5-3F45-A394-8D9AF7BB7962}" type="presParOf" srcId="{D5514E21-B3E2-6548-B283-3E2142635E67}" destId="{FE71D796-8059-D646-854F-44C383E76142}" srcOrd="0" destOrd="0" presId="urn:microsoft.com/office/officeart/2005/8/layout/chevron2"/>
    <dgm:cxn modelId="{A887588E-ED81-9649-BEA7-B84F358658E7}" type="presParOf" srcId="{D5514E21-B3E2-6548-B283-3E2142635E67}" destId="{D3310ACC-B2FD-4943-9B22-662A791EF786}" srcOrd="1" destOrd="0" presId="urn:microsoft.com/office/officeart/2005/8/layout/chevron2"/>
    <dgm:cxn modelId="{1E7DEBFA-AC42-9D43-9D39-0FE6B212B713}" type="presParOf" srcId="{C0AC8243-5303-F248-9C7C-50E909E8DD72}" destId="{97BBF841-A2D7-2249-9EF9-0B0EF57624DA}" srcOrd="1" destOrd="0" presId="urn:microsoft.com/office/officeart/2005/8/layout/chevron2"/>
    <dgm:cxn modelId="{B65B7EDA-1741-4042-B068-1F0C0FD381DB}" type="presParOf" srcId="{C0AC8243-5303-F248-9C7C-50E909E8DD72}" destId="{31E11EE2-115D-FE41-9A89-430C9C5B45DF}" srcOrd="2" destOrd="0" presId="urn:microsoft.com/office/officeart/2005/8/layout/chevron2"/>
    <dgm:cxn modelId="{8D0B2D9F-F2B0-E949-B771-614E38FD4FC2}" type="presParOf" srcId="{31E11EE2-115D-FE41-9A89-430C9C5B45DF}" destId="{A5D80DC6-C4AD-A64D-ACFF-CF3703289552}" srcOrd="0" destOrd="0" presId="urn:microsoft.com/office/officeart/2005/8/layout/chevron2"/>
    <dgm:cxn modelId="{D43ED6F5-0CAB-1B44-A980-1508BE7810E7}" type="presParOf" srcId="{31E11EE2-115D-FE41-9A89-430C9C5B45DF}" destId="{08B0061B-C7F3-0C47-9CCC-F6265FC64B66}" srcOrd="1" destOrd="0" presId="urn:microsoft.com/office/officeart/2005/8/layout/chevron2"/>
    <dgm:cxn modelId="{AA036C70-32EB-004D-A4FE-C4C4425CD217}" type="presParOf" srcId="{C0AC8243-5303-F248-9C7C-50E909E8DD72}" destId="{A1CD4663-7F35-214F-9FD8-82FC73189766}" srcOrd="3" destOrd="0" presId="urn:microsoft.com/office/officeart/2005/8/layout/chevron2"/>
    <dgm:cxn modelId="{509D65D4-ADFC-AF44-9E54-817F8C3257F8}" type="presParOf" srcId="{C0AC8243-5303-F248-9C7C-50E909E8DD72}" destId="{A30A60F1-19B4-7647-9A8C-D09D1BD853A0}" srcOrd="4" destOrd="0" presId="urn:microsoft.com/office/officeart/2005/8/layout/chevron2"/>
    <dgm:cxn modelId="{CD43FA2A-29AC-D247-9EF1-AC01FC7A425F}" type="presParOf" srcId="{A30A60F1-19B4-7647-9A8C-D09D1BD853A0}" destId="{3E73B82B-A12E-334A-AA05-048BB0CD6CF2}" srcOrd="0" destOrd="0" presId="urn:microsoft.com/office/officeart/2005/8/layout/chevron2"/>
    <dgm:cxn modelId="{D2BF1767-1E73-3940-A388-AFE6FC951A88}" type="presParOf" srcId="{A30A60F1-19B4-7647-9A8C-D09D1BD853A0}" destId="{BACF0A65-FF10-C845-A575-1A2AB9045E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AF0CAB4-27C4-784A-878F-D5828B70FFB6}"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GB"/>
        </a:p>
      </dgm:t>
    </dgm:pt>
    <dgm:pt modelId="{40DB095E-0478-A646-910B-C9B37E3CD2DE}">
      <dgm:prSet phldrT="[Text]"/>
      <dgm:spPr/>
      <dgm:t>
        <a:bodyPr/>
        <a:lstStyle/>
        <a:p>
          <a:r>
            <a:rPr lang="en-GB">
              <a:latin typeface="Arial" panose="020B0604020202020204" pitchFamily="34" charset="0"/>
              <a:cs typeface="Arial" panose="020B0604020202020204" pitchFamily="34" charset="0"/>
            </a:rPr>
            <a:t>parts of the AI capability</a:t>
          </a:r>
        </a:p>
      </dgm:t>
    </dgm:pt>
    <dgm:pt modelId="{14243F04-CFF3-294F-BEC1-A7CA41218BEF}" type="parTrans" cxnId="{F96D857E-669E-154F-8A0D-B4214148339C}">
      <dgm:prSet/>
      <dgm:spPr/>
      <dgm:t>
        <a:bodyPr/>
        <a:lstStyle/>
        <a:p>
          <a:endParaRPr lang="en-GB">
            <a:latin typeface="Arial" panose="020B0604020202020204" pitchFamily="34" charset="0"/>
            <a:cs typeface="Arial" panose="020B0604020202020204" pitchFamily="34" charset="0"/>
          </a:endParaRPr>
        </a:p>
      </dgm:t>
    </dgm:pt>
    <dgm:pt modelId="{96FF3A80-F477-A145-A8E9-1F8D7ABEF13F}" type="sibTrans" cxnId="{F96D857E-669E-154F-8A0D-B4214148339C}">
      <dgm:prSet/>
      <dgm:spPr/>
      <dgm:t>
        <a:bodyPr/>
        <a:lstStyle/>
        <a:p>
          <a:endParaRPr lang="en-GB">
            <a:latin typeface="Arial" panose="020B0604020202020204" pitchFamily="34" charset="0"/>
            <a:cs typeface="Arial" panose="020B0604020202020204" pitchFamily="34" charset="0"/>
          </a:endParaRPr>
        </a:p>
      </dgm:t>
    </dgm:pt>
    <dgm:pt modelId="{4F3EAAFE-5D61-1843-B45B-71183136DB13}">
      <dgm:prSet phldrT="[Text]"/>
      <dgm:spPr/>
      <dgm:t>
        <a:bodyPr/>
        <a:lstStyle/>
        <a:p>
          <a:r>
            <a:rPr lang="en-GB">
              <a:latin typeface="Arial" panose="020B0604020202020204" pitchFamily="34" charset="0"/>
              <a:cs typeface="Arial" panose="020B0604020202020204" pitchFamily="34" charset="0"/>
            </a:rPr>
            <a:t>parts of the system it operates in</a:t>
          </a:r>
        </a:p>
      </dgm:t>
    </dgm:pt>
    <dgm:pt modelId="{65F536F2-F6CD-864E-A7D5-F93D72EB0607}" type="parTrans" cxnId="{DB8A1520-70F1-7348-8FE2-A88B6DBE76B3}">
      <dgm:prSet/>
      <dgm:spPr/>
      <dgm:t>
        <a:bodyPr/>
        <a:lstStyle/>
        <a:p>
          <a:endParaRPr lang="en-GB">
            <a:latin typeface="Arial" panose="020B0604020202020204" pitchFamily="34" charset="0"/>
            <a:cs typeface="Arial" panose="020B0604020202020204" pitchFamily="34" charset="0"/>
          </a:endParaRPr>
        </a:p>
      </dgm:t>
    </dgm:pt>
    <dgm:pt modelId="{D9AA9E9E-A18F-5647-A564-C9642A833D09}" type="sibTrans" cxnId="{DB8A1520-70F1-7348-8FE2-A88B6DBE76B3}">
      <dgm:prSet/>
      <dgm:spPr/>
      <dgm:t>
        <a:bodyPr/>
        <a:lstStyle/>
        <a:p>
          <a:endParaRPr lang="en-GB">
            <a:latin typeface="Arial" panose="020B0604020202020204" pitchFamily="34" charset="0"/>
            <a:cs typeface="Arial" panose="020B0604020202020204" pitchFamily="34" charset="0"/>
          </a:endParaRPr>
        </a:p>
      </dgm:t>
    </dgm:pt>
    <dgm:pt modelId="{B29C60B7-5905-7444-BB7D-F0E9A9EAF05C}">
      <dgm:prSet phldrT="[Text]"/>
      <dgm:spPr/>
      <dgm:t>
        <a:bodyPr/>
        <a:lstStyle/>
        <a:p>
          <a:r>
            <a:rPr lang="en-GB">
              <a:latin typeface="Arial" panose="020B0604020202020204" pitchFamily="34" charset="0"/>
              <a:cs typeface="Arial" panose="020B0604020202020204" pitchFamily="34" charset="0"/>
            </a:rPr>
            <a:t>things affected by the AI</a:t>
          </a:r>
        </a:p>
      </dgm:t>
    </dgm:pt>
    <dgm:pt modelId="{E3BC5C2D-4D1C-7C40-8CD6-71DE4FCFABA5}" type="parTrans" cxnId="{D839779F-92B3-B94C-ABD3-A0007C6F3163}">
      <dgm:prSet/>
      <dgm:spPr/>
      <dgm:t>
        <a:bodyPr/>
        <a:lstStyle/>
        <a:p>
          <a:endParaRPr lang="en-GB">
            <a:latin typeface="Arial" panose="020B0604020202020204" pitchFamily="34" charset="0"/>
            <a:cs typeface="Arial" panose="020B0604020202020204" pitchFamily="34" charset="0"/>
          </a:endParaRPr>
        </a:p>
      </dgm:t>
    </dgm:pt>
    <dgm:pt modelId="{24586FB9-A29B-D84C-9C0F-1945255276CC}" type="sibTrans" cxnId="{D839779F-92B3-B94C-ABD3-A0007C6F3163}">
      <dgm:prSet/>
      <dgm:spPr/>
      <dgm:t>
        <a:bodyPr/>
        <a:lstStyle/>
        <a:p>
          <a:endParaRPr lang="en-GB">
            <a:latin typeface="Arial" panose="020B0604020202020204" pitchFamily="34" charset="0"/>
            <a:cs typeface="Arial" panose="020B0604020202020204" pitchFamily="34" charset="0"/>
          </a:endParaRPr>
        </a:p>
      </dgm:t>
    </dgm:pt>
    <dgm:pt modelId="{61F0BBB0-236B-0145-8AD7-E5E2351C9139}">
      <dgm:prSet phldrT="[Text]"/>
      <dgm:spPr/>
      <dgm:t>
        <a:bodyPr/>
        <a:lstStyle/>
        <a:p>
          <a:r>
            <a:rPr lang="en-GB" b="1" i="1">
              <a:latin typeface="Arial" panose="020B0604020202020204" pitchFamily="34" charset="0"/>
              <a:cs typeface="Arial" panose="020B0604020202020204" pitchFamily="34" charset="0"/>
            </a:rPr>
            <a:t>components</a:t>
          </a:r>
        </a:p>
      </dgm:t>
    </dgm:pt>
    <dgm:pt modelId="{2F28FE75-E54C-2A48-934C-5715AB978E70}" type="parTrans" cxnId="{C57A159D-4279-FF42-9984-BED5916827B4}">
      <dgm:prSet/>
      <dgm:spPr/>
      <dgm:t>
        <a:bodyPr/>
        <a:lstStyle/>
        <a:p>
          <a:endParaRPr lang="en-GB">
            <a:latin typeface="Arial" panose="020B0604020202020204" pitchFamily="34" charset="0"/>
            <a:cs typeface="Arial" panose="020B0604020202020204" pitchFamily="34" charset="0"/>
          </a:endParaRPr>
        </a:p>
      </dgm:t>
    </dgm:pt>
    <dgm:pt modelId="{F0E87C98-1414-6341-B882-A54C874AF8E1}" type="sibTrans" cxnId="{C57A159D-4279-FF42-9984-BED5916827B4}">
      <dgm:prSet/>
      <dgm:spPr/>
      <dgm:t>
        <a:bodyPr/>
        <a:lstStyle/>
        <a:p>
          <a:endParaRPr lang="en-GB">
            <a:latin typeface="Arial" panose="020B0604020202020204" pitchFamily="34" charset="0"/>
            <a:cs typeface="Arial" panose="020B0604020202020204" pitchFamily="34" charset="0"/>
          </a:endParaRPr>
        </a:p>
      </dgm:t>
    </dgm:pt>
    <dgm:pt modelId="{F20B5681-B3ED-E447-90CC-647AB9D8A715}" type="pres">
      <dgm:prSet presAssocID="{7AF0CAB4-27C4-784A-878F-D5828B70FFB6}" presName="Name0" presStyleCnt="0">
        <dgm:presLayoutVars>
          <dgm:chMax val="4"/>
          <dgm:resizeHandles val="exact"/>
        </dgm:presLayoutVars>
      </dgm:prSet>
      <dgm:spPr/>
    </dgm:pt>
    <dgm:pt modelId="{E76B2003-E108-2941-AD4D-4C650F28EB31}" type="pres">
      <dgm:prSet presAssocID="{7AF0CAB4-27C4-784A-878F-D5828B70FFB6}" presName="ellipse" presStyleLbl="trBgShp" presStyleIdx="0" presStyleCnt="1"/>
      <dgm:spPr/>
    </dgm:pt>
    <dgm:pt modelId="{93946E39-4543-3F4F-B639-E9E777B1635B}" type="pres">
      <dgm:prSet presAssocID="{7AF0CAB4-27C4-784A-878F-D5828B70FFB6}" presName="arrow1" presStyleLbl="fgShp" presStyleIdx="0" presStyleCnt="1"/>
      <dgm:spPr/>
    </dgm:pt>
    <dgm:pt modelId="{7A5C22AC-5203-D241-98B2-52D027CDA630}" type="pres">
      <dgm:prSet presAssocID="{7AF0CAB4-27C4-784A-878F-D5828B70FFB6}" presName="rectangle" presStyleLbl="revTx" presStyleIdx="0" presStyleCnt="1">
        <dgm:presLayoutVars>
          <dgm:bulletEnabled val="1"/>
        </dgm:presLayoutVars>
      </dgm:prSet>
      <dgm:spPr/>
    </dgm:pt>
    <dgm:pt modelId="{ED138D51-A205-7542-8E09-EC87B6DB1F70}" type="pres">
      <dgm:prSet presAssocID="{4F3EAAFE-5D61-1843-B45B-71183136DB13}" presName="item1" presStyleLbl="node1" presStyleIdx="0" presStyleCnt="3">
        <dgm:presLayoutVars>
          <dgm:bulletEnabled val="1"/>
        </dgm:presLayoutVars>
      </dgm:prSet>
      <dgm:spPr/>
    </dgm:pt>
    <dgm:pt modelId="{EB7023EE-7379-9245-B466-C7A6BFFBFEB7}" type="pres">
      <dgm:prSet presAssocID="{B29C60B7-5905-7444-BB7D-F0E9A9EAF05C}" presName="item2" presStyleLbl="node1" presStyleIdx="1" presStyleCnt="3">
        <dgm:presLayoutVars>
          <dgm:bulletEnabled val="1"/>
        </dgm:presLayoutVars>
      </dgm:prSet>
      <dgm:spPr/>
    </dgm:pt>
    <dgm:pt modelId="{392D95CF-CB66-924D-8C6E-B66CEA594EB1}" type="pres">
      <dgm:prSet presAssocID="{61F0BBB0-236B-0145-8AD7-E5E2351C9139}" presName="item3" presStyleLbl="node1" presStyleIdx="2" presStyleCnt="3">
        <dgm:presLayoutVars>
          <dgm:bulletEnabled val="1"/>
        </dgm:presLayoutVars>
      </dgm:prSet>
      <dgm:spPr/>
    </dgm:pt>
    <dgm:pt modelId="{813214D7-A316-B14F-8C01-D46016BC2119}" type="pres">
      <dgm:prSet presAssocID="{7AF0CAB4-27C4-784A-878F-D5828B70FFB6}" presName="funnel" presStyleLbl="trAlignAcc1" presStyleIdx="0" presStyleCnt="1"/>
      <dgm:spPr/>
    </dgm:pt>
  </dgm:ptLst>
  <dgm:cxnLst>
    <dgm:cxn modelId="{DB8A1520-70F1-7348-8FE2-A88B6DBE76B3}" srcId="{7AF0CAB4-27C4-784A-878F-D5828B70FFB6}" destId="{4F3EAAFE-5D61-1843-B45B-71183136DB13}" srcOrd="1" destOrd="0" parTransId="{65F536F2-F6CD-864E-A7D5-F93D72EB0607}" sibTransId="{D9AA9E9E-A18F-5647-A564-C9642A833D09}"/>
    <dgm:cxn modelId="{27AB2A25-AA4F-C64D-87E7-F4DABFA6F1FE}" type="presOf" srcId="{B29C60B7-5905-7444-BB7D-F0E9A9EAF05C}" destId="{ED138D51-A205-7542-8E09-EC87B6DB1F70}" srcOrd="0" destOrd="0" presId="urn:microsoft.com/office/officeart/2005/8/layout/funnel1"/>
    <dgm:cxn modelId="{72DDE228-7E22-2147-87B7-C64F0C61D3A0}" type="presOf" srcId="{7AF0CAB4-27C4-784A-878F-D5828B70FFB6}" destId="{F20B5681-B3ED-E447-90CC-647AB9D8A715}" srcOrd="0" destOrd="0" presId="urn:microsoft.com/office/officeart/2005/8/layout/funnel1"/>
    <dgm:cxn modelId="{F96D857E-669E-154F-8A0D-B4214148339C}" srcId="{7AF0CAB4-27C4-784A-878F-D5828B70FFB6}" destId="{40DB095E-0478-A646-910B-C9B37E3CD2DE}" srcOrd="0" destOrd="0" parTransId="{14243F04-CFF3-294F-BEC1-A7CA41218BEF}" sibTransId="{96FF3A80-F477-A145-A8E9-1F8D7ABEF13F}"/>
    <dgm:cxn modelId="{C57A159D-4279-FF42-9984-BED5916827B4}" srcId="{7AF0CAB4-27C4-784A-878F-D5828B70FFB6}" destId="{61F0BBB0-236B-0145-8AD7-E5E2351C9139}" srcOrd="3" destOrd="0" parTransId="{2F28FE75-E54C-2A48-934C-5715AB978E70}" sibTransId="{F0E87C98-1414-6341-B882-A54C874AF8E1}"/>
    <dgm:cxn modelId="{D839779F-92B3-B94C-ABD3-A0007C6F3163}" srcId="{7AF0CAB4-27C4-784A-878F-D5828B70FFB6}" destId="{B29C60B7-5905-7444-BB7D-F0E9A9EAF05C}" srcOrd="2" destOrd="0" parTransId="{E3BC5C2D-4D1C-7C40-8CD6-71DE4FCFABA5}" sibTransId="{24586FB9-A29B-D84C-9C0F-1945255276CC}"/>
    <dgm:cxn modelId="{ADFABEAB-6E4A-BB42-AEF2-5CD2EC458E09}" type="presOf" srcId="{40DB095E-0478-A646-910B-C9B37E3CD2DE}" destId="{392D95CF-CB66-924D-8C6E-B66CEA594EB1}" srcOrd="0" destOrd="0" presId="urn:microsoft.com/office/officeart/2005/8/layout/funnel1"/>
    <dgm:cxn modelId="{830B61AE-D6BC-8F49-93D5-2FD07897CC74}" type="presOf" srcId="{4F3EAAFE-5D61-1843-B45B-71183136DB13}" destId="{EB7023EE-7379-9245-B466-C7A6BFFBFEB7}" srcOrd="0" destOrd="0" presId="urn:microsoft.com/office/officeart/2005/8/layout/funnel1"/>
    <dgm:cxn modelId="{F40D05FF-358F-E449-BBCB-B810870B73B7}" type="presOf" srcId="{61F0BBB0-236B-0145-8AD7-E5E2351C9139}" destId="{7A5C22AC-5203-D241-98B2-52D027CDA630}" srcOrd="0" destOrd="0" presId="urn:microsoft.com/office/officeart/2005/8/layout/funnel1"/>
    <dgm:cxn modelId="{95E538EC-36C5-8D40-BF64-BE548FE92AE7}" type="presParOf" srcId="{F20B5681-B3ED-E447-90CC-647AB9D8A715}" destId="{E76B2003-E108-2941-AD4D-4C650F28EB31}" srcOrd="0" destOrd="0" presId="urn:microsoft.com/office/officeart/2005/8/layout/funnel1"/>
    <dgm:cxn modelId="{6BFB9902-64FB-4F48-9E28-61B6B5F8FB56}" type="presParOf" srcId="{F20B5681-B3ED-E447-90CC-647AB9D8A715}" destId="{93946E39-4543-3F4F-B639-E9E777B1635B}" srcOrd="1" destOrd="0" presId="urn:microsoft.com/office/officeart/2005/8/layout/funnel1"/>
    <dgm:cxn modelId="{67BE01B7-F953-5642-8B1B-030F4AAB1800}" type="presParOf" srcId="{F20B5681-B3ED-E447-90CC-647AB9D8A715}" destId="{7A5C22AC-5203-D241-98B2-52D027CDA630}" srcOrd="2" destOrd="0" presId="urn:microsoft.com/office/officeart/2005/8/layout/funnel1"/>
    <dgm:cxn modelId="{9DD18A44-7BDC-FB4D-9DBF-FD37EAB28A80}" type="presParOf" srcId="{F20B5681-B3ED-E447-90CC-647AB9D8A715}" destId="{ED138D51-A205-7542-8E09-EC87B6DB1F70}" srcOrd="3" destOrd="0" presId="urn:microsoft.com/office/officeart/2005/8/layout/funnel1"/>
    <dgm:cxn modelId="{D6988809-679B-6347-AB73-EDC8D502B099}" type="presParOf" srcId="{F20B5681-B3ED-E447-90CC-647AB9D8A715}" destId="{EB7023EE-7379-9245-B466-C7A6BFFBFEB7}" srcOrd="4" destOrd="0" presId="urn:microsoft.com/office/officeart/2005/8/layout/funnel1"/>
    <dgm:cxn modelId="{A0265C21-3A62-A748-B2C4-CB6F9B00D8CE}" type="presParOf" srcId="{F20B5681-B3ED-E447-90CC-647AB9D8A715}" destId="{392D95CF-CB66-924D-8C6E-B66CEA594EB1}" srcOrd="5" destOrd="0" presId="urn:microsoft.com/office/officeart/2005/8/layout/funnel1"/>
    <dgm:cxn modelId="{6242C405-7852-DD44-AD51-9E1EEA723427}" type="presParOf" srcId="{F20B5681-B3ED-E447-90CC-647AB9D8A715}" destId="{813214D7-A316-B14F-8C01-D46016BC211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0CAB4-27C4-784A-878F-D5828B70FFB6}"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GB"/>
        </a:p>
      </dgm:t>
    </dgm:pt>
    <dgm:pt modelId="{40DB095E-0478-A646-910B-C9B37E3CD2DE}">
      <dgm:prSet phldrT="[Text]"/>
      <dgm:spPr/>
      <dgm:t>
        <a:bodyPr/>
        <a:lstStyle/>
        <a:p>
          <a:r>
            <a:rPr lang="en-GB">
              <a:latin typeface="Arial" panose="020B0604020202020204" pitchFamily="34" charset="0"/>
              <a:cs typeface="Arial" panose="020B0604020202020204" pitchFamily="34" charset="0"/>
            </a:rPr>
            <a:t>Measurable</a:t>
          </a:r>
        </a:p>
      </dgm:t>
    </dgm:pt>
    <dgm:pt modelId="{14243F04-CFF3-294F-BEC1-A7CA41218BEF}" type="parTrans" cxnId="{F96D857E-669E-154F-8A0D-B4214148339C}">
      <dgm:prSet/>
      <dgm:spPr/>
      <dgm:t>
        <a:bodyPr/>
        <a:lstStyle/>
        <a:p>
          <a:endParaRPr lang="en-GB">
            <a:latin typeface="Arial" panose="020B0604020202020204" pitchFamily="34" charset="0"/>
            <a:cs typeface="Arial" panose="020B0604020202020204" pitchFamily="34" charset="0"/>
          </a:endParaRPr>
        </a:p>
      </dgm:t>
    </dgm:pt>
    <dgm:pt modelId="{96FF3A80-F477-A145-A8E9-1F8D7ABEF13F}" type="sibTrans" cxnId="{F96D857E-669E-154F-8A0D-B4214148339C}">
      <dgm:prSet/>
      <dgm:spPr/>
      <dgm:t>
        <a:bodyPr/>
        <a:lstStyle/>
        <a:p>
          <a:endParaRPr lang="en-GB">
            <a:latin typeface="Arial" panose="020B0604020202020204" pitchFamily="34" charset="0"/>
            <a:cs typeface="Arial" panose="020B0604020202020204" pitchFamily="34" charset="0"/>
          </a:endParaRPr>
        </a:p>
      </dgm:t>
    </dgm:pt>
    <dgm:pt modelId="{4F3EAAFE-5D61-1843-B45B-71183136DB13}">
      <dgm:prSet phldrT="[Text]"/>
      <dgm:spPr/>
      <dgm:t>
        <a:bodyPr/>
        <a:lstStyle/>
        <a:p>
          <a:r>
            <a:rPr lang="en-GB">
              <a:latin typeface="Arial" panose="020B0604020202020204" pitchFamily="34" charset="0"/>
              <a:cs typeface="Arial" panose="020B0604020202020204" pitchFamily="34" charset="0"/>
            </a:rPr>
            <a:t>Repeatable</a:t>
          </a:r>
        </a:p>
      </dgm:t>
    </dgm:pt>
    <dgm:pt modelId="{65F536F2-F6CD-864E-A7D5-F93D72EB0607}" type="parTrans" cxnId="{DB8A1520-70F1-7348-8FE2-A88B6DBE76B3}">
      <dgm:prSet/>
      <dgm:spPr/>
      <dgm:t>
        <a:bodyPr/>
        <a:lstStyle/>
        <a:p>
          <a:endParaRPr lang="en-GB">
            <a:latin typeface="Arial" panose="020B0604020202020204" pitchFamily="34" charset="0"/>
            <a:cs typeface="Arial" panose="020B0604020202020204" pitchFamily="34" charset="0"/>
          </a:endParaRPr>
        </a:p>
      </dgm:t>
    </dgm:pt>
    <dgm:pt modelId="{D9AA9E9E-A18F-5647-A564-C9642A833D09}" type="sibTrans" cxnId="{DB8A1520-70F1-7348-8FE2-A88B6DBE76B3}">
      <dgm:prSet/>
      <dgm:spPr/>
      <dgm:t>
        <a:bodyPr/>
        <a:lstStyle/>
        <a:p>
          <a:endParaRPr lang="en-GB">
            <a:latin typeface="Arial" panose="020B0604020202020204" pitchFamily="34" charset="0"/>
            <a:cs typeface="Arial" panose="020B0604020202020204" pitchFamily="34" charset="0"/>
          </a:endParaRPr>
        </a:p>
      </dgm:t>
    </dgm:pt>
    <dgm:pt modelId="{B29C60B7-5905-7444-BB7D-F0E9A9EAF05C}">
      <dgm:prSet phldrT="[Text]"/>
      <dgm:spPr/>
      <dgm:t>
        <a:bodyPr/>
        <a:lstStyle/>
        <a:p>
          <a:r>
            <a:rPr lang="en-GB">
              <a:latin typeface="Arial" panose="020B0604020202020204" pitchFamily="34" charset="0"/>
              <a:cs typeface="Arial" panose="020B0604020202020204" pitchFamily="34" charset="0"/>
            </a:rPr>
            <a:t>Recordable </a:t>
          </a:r>
        </a:p>
      </dgm:t>
    </dgm:pt>
    <dgm:pt modelId="{E3BC5C2D-4D1C-7C40-8CD6-71DE4FCFABA5}" type="parTrans" cxnId="{D839779F-92B3-B94C-ABD3-A0007C6F3163}">
      <dgm:prSet/>
      <dgm:spPr/>
      <dgm:t>
        <a:bodyPr/>
        <a:lstStyle/>
        <a:p>
          <a:endParaRPr lang="en-GB">
            <a:latin typeface="Arial" panose="020B0604020202020204" pitchFamily="34" charset="0"/>
            <a:cs typeface="Arial" panose="020B0604020202020204" pitchFamily="34" charset="0"/>
          </a:endParaRPr>
        </a:p>
      </dgm:t>
    </dgm:pt>
    <dgm:pt modelId="{24586FB9-A29B-D84C-9C0F-1945255276CC}" type="sibTrans" cxnId="{D839779F-92B3-B94C-ABD3-A0007C6F3163}">
      <dgm:prSet/>
      <dgm:spPr/>
      <dgm:t>
        <a:bodyPr/>
        <a:lstStyle/>
        <a:p>
          <a:endParaRPr lang="en-GB">
            <a:latin typeface="Arial" panose="020B0604020202020204" pitchFamily="34" charset="0"/>
            <a:cs typeface="Arial" panose="020B0604020202020204" pitchFamily="34" charset="0"/>
          </a:endParaRPr>
        </a:p>
      </dgm:t>
    </dgm:pt>
    <dgm:pt modelId="{61F0BBB0-236B-0145-8AD7-E5E2351C9139}">
      <dgm:prSet phldrT="[Text]"/>
      <dgm:spPr/>
      <dgm:t>
        <a:bodyPr/>
        <a:lstStyle/>
        <a:p>
          <a:r>
            <a:rPr lang="en-GB" b="1" i="1" dirty="0">
              <a:latin typeface="Arial" panose="020B0604020202020204" pitchFamily="34" charset="0"/>
              <a:cs typeface="Arial" panose="020B0604020202020204" pitchFamily="34" charset="0"/>
            </a:rPr>
            <a:t>elements</a:t>
          </a:r>
        </a:p>
      </dgm:t>
    </dgm:pt>
    <dgm:pt modelId="{2F28FE75-E54C-2A48-934C-5715AB978E70}" type="parTrans" cxnId="{C57A159D-4279-FF42-9984-BED5916827B4}">
      <dgm:prSet/>
      <dgm:spPr/>
      <dgm:t>
        <a:bodyPr/>
        <a:lstStyle/>
        <a:p>
          <a:endParaRPr lang="en-GB">
            <a:latin typeface="Arial" panose="020B0604020202020204" pitchFamily="34" charset="0"/>
            <a:cs typeface="Arial" panose="020B0604020202020204" pitchFamily="34" charset="0"/>
          </a:endParaRPr>
        </a:p>
      </dgm:t>
    </dgm:pt>
    <dgm:pt modelId="{F0E87C98-1414-6341-B882-A54C874AF8E1}" type="sibTrans" cxnId="{C57A159D-4279-FF42-9984-BED5916827B4}">
      <dgm:prSet/>
      <dgm:spPr/>
      <dgm:t>
        <a:bodyPr/>
        <a:lstStyle/>
        <a:p>
          <a:endParaRPr lang="en-GB">
            <a:latin typeface="Arial" panose="020B0604020202020204" pitchFamily="34" charset="0"/>
            <a:cs typeface="Arial" panose="020B0604020202020204" pitchFamily="34" charset="0"/>
          </a:endParaRPr>
        </a:p>
      </dgm:t>
    </dgm:pt>
    <dgm:pt modelId="{F20B5681-B3ED-E447-90CC-647AB9D8A715}" type="pres">
      <dgm:prSet presAssocID="{7AF0CAB4-27C4-784A-878F-D5828B70FFB6}" presName="Name0" presStyleCnt="0">
        <dgm:presLayoutVars>
          <dgm:chMax val="4"/>
          <dgm:resizeHandles val="exact"/>
        </dgm:presLayoutVars>
      </dgm:prSet>
      <dgm:spPr/>
    </dgm:pt>
    <dgm:pt modelId="{E76B2003-E108-2941-AD4D-4C650F28EB31}" type="pres">
      <dgm:prSet presAssocID="{7AF0CAB4-27C4-784A-878F-D5828B70FFB6}" presName="ellipse" presStyleLbl="trBgShp" presStyleIdx="0" presStyleCnt="1"/>
      <dgm:spPr/>
    </dgm:pt>
    <dgm:pt modelId="{93946E39-4543-3F4F-B639-E9E777B1635B}" type="pres">
      <dgm:prSet presAssocID="{7AF0CAB4-27C4-784A-878F-D5828B70FFB6}" presName="arrow1" presStyleLbl="fgShp" presStyleIdx="0" presStyleCnt="1"/>
      <dgm:spPr/>
    </dgm:pt>
    <dgm:pt modelId="{7A5C22AC-5203-D241-98B2-52D027CDA630}" type="pres">
      <dgm:prSet presAssocID="{7AF0CAB4-27C4-784A-878F-D5828B70FFB6}" presName="rectangle" presStyleLbl="revTx" presStyleIdx="0" presStyleCnt="1">
        <dgm:presLayoutVars>
          <dgm:bulletEnabled val="1"/>
        </dgm:presLayoutVars>
      </dgm:prSet>
      <dgm:spPr/>
    </dgm:pt>
    <dgm:pt modelId="{ED138D51-A205-7542-8E09-EC87B6DB1F70}" type="pres">
      <dgm:prSet presAssocID="{4F3EAAFE-5D61-1843-B45B-71183136DB13}" presName="item1" presStyleLbl="node1" presStyleIdx="0" presStyleCnt="3">
        <dgm:presLayoutVars>
          <dgm:bulletEnabled val="1"/>
        </dgm:presLayoutVars>
      </dgm:prSet>
      <dgm:spPr/>
    </dgm:pt>
    <dgm:pt modelId="{EB7023EE-7379-9245-B466-C7A6BFFBFEB7}" type="pres">
      <dgm:prSet presAssocID="{B29C60B7-5905-7444-BB7D-F0E9A9EAF05C}" presName="item2" presStyleLbl="node1" presStyleIdx="1" presStyleCnt="3">
        <dgm:presLayoutVars>
          <dgm:bulletEnabled val="1"/>
        </dgm:presLayoutVars>
      </dgm:prSet>
      <dgm:spPr/>
    </dgm:pt>
    <dgm:pt modelId="{392D95CF-CB66-924D-8C6E-B66CEA594EB1}" type="pres">
      <dgm:prSet presAssocID="{61F0BBB0-236B-0145-8AD7-E5E2351C9139}" presName="item3" presStyleLbl="node1" presStyleIdx="2" presStyleCnt="3">
        <dgm:presLayoutVars>
          <dgm:bulletEnabled val="1"/>
        </dgm:presLayoutVars>
      </dgm:prSet>
      <dgm:spPr/>
    </dgm:pt>
    <dgm:pt modelId="{813214D7-A316-B14F-8C01-D46016BC2119}" type="pres">
      <dgm:prSet presAssocID="{7AF0CAB4-27C4-784A-878F-D5828B70FFB6}" presName="funnel" presStyleLbl="trAlignAcc1" presStyleIdx="0" presStyleCnt="1"/>
      <dgm:spPr/>
    </dgm:pt>
  </dgm:ptLst>
  <dgm:cxnLst>
    <dgm:cxn modelId="{DB8A1520-70F1-7348-8FE2-A88B6DBE76B3}" srcId="{7AF0CAB4-27C4-784A-878F-D5828B70FFB6}" destId="{4F3EAAFE-5D61-1843-B45B-71183136DB13}" srcOrd="1" destOrd="0" parTransId="{65F536F2-F6CD-864E-A7D5-F93D72EB0607}" sibTransId="{D9AA9E9E-A18F-5647-A564-C9642A833D09}"/>
    <dgm:cxn modelId="{27AB2A25-AA4F-C64D-87E7-F4DABFA6F1FE}" type="presOf" srcId="{B29C60B7-5905-7444-BB7D-F0E9A9EAF05C}" destId="{ED138D51-A205-7542-8E09-EC87B6DB1F70}" srcOrd="0" destOrd="0" presId="urn:microsoft.com/office/officeart/2005/8/layout/funnel1"/>
    <dgm:cxn modelId="{72DDE228-7E22-2147-87B7-C64F0C61D3A0}" type="presOf" srcId="{7AF0CAB4-27C4-784A-878F-D5828B70FFB6}" destId="{F20B5681-B3ED-E447-90CC-647AB9D8A715}" srcOrd="0" destOrd="0" presId="urn:microsoft.com/office/officeart/2005/8/layout/funnel1"/>
    <dgm:cxn modelId="{F96D857E-669E-154F-8A0D-B4214148339C}" srcId="{7AF0CAB4-27C4-784A-878F-D5828B70FFB6}" destId="{40DB095E-0478-A646-910B-C9B37E3CD2DE}" srcOrd="0" destOrd="0" parTransId="{14243F04-CFF3-294F-BEC1-A7CA41218BEF}" sibTransId="{96FF3A80-F477-A145-A8E9-1F8D7ABEF13F}"/>
    <dgm:cxn modelId="{C57A159D-4279-FF42-9984-BED5916827B4}" srcId="{7AF0CAB4-27C4-784A-878F-D5828B70FFB6}" destId="{61F0BBB0-236B-0145-8AD7-E5E2351C9139}" srcOrd="3" destOrd="0" parTransId="{2F28FE75-E54C-2A48-934C-5715AB978E70}" sibTransId="{F0E87C98-1414-6341-B882-A54C874AF8E1}"/>
    <dgm:cxn modelId="{D839779F-92B3-B94C-ABD3-A0007C6F3163}" srcId="{7AF0CAB4-27C4-784A-878F-D5828B70FFB6}" destId="{B29C60B7-5905-7444-BB7D-F0E9A9EAF05C}" srcOrd="2" destOrd="0" parTransId="{E3BC5C2D-4D1C-7C40-8CD6-71DE4FCFABA5}" sibTransId="{24586FB9-A29B-D84C-9C0F-1945255276CC}"/>
    <dgm:cxn modelId="{ADFABEAB-6E4A-BB42-AEF2-5CD2EC458E09}" type="presOf" srcId="{40DB095E-0478-A646-910B-C9B37E3CD2DE}" destId="{392D95CF-CB66-924D-8C6E-B66CEA594EB1}" srcOrd="0" destOrd="0" presId="urn:microsoft.com/office/officeart/2005/8/layout/funnel1"/>
    <dgm:cxn modelId="{830B61AE-D6BC-8F49-93D5-2FD07897CC74}" type="presOf" srcId="{4F3EAAFE-5D61-1843-B45B-71183136DB13}" destId="{EB7023EE-7379-9245-B466-C7A6BFFBFEB7}" srcOrd="0" destOrd="0" presId="urn:microsoft.com/office/officeart/2005/8/layout/funnel1"/>
    <dgm:cxn modelId="{F40D05FF-358F-E449-BBCB-B810870B73B7}" type="presOf" srcId="{61F0BBB0-236B-0145-8AD7-E5E2351C9139}" destId="{7A5C22AC-5203-D241-98B2-52D027CDA630}" srcOrd="0" destOrd="0" presId="urn:microsoft.com/office/officeart/2005/8/layout/funnel1"/>
    <dgm:cxn modelId="{95E538EC-36C5-8D40-BF64-BE548FE92AE7}" type="presParOf" srcId="{F20B5681-B3ED-E447-90CC-647AB9D8A715}" destId="{E76B2003-E108-2941-AD4D-4C650F28EB31}" srcOrd="0" destOrd="0" presId="urn:microsoft.com/office/officeart/2005/8/layout/funnel1"/>
    <dgm:cxn modelId="{6BFB9902-64FB-4F48-9E28-61B6B5F8FB56}" type="presParOf" srcId="{F20B5681-B3ED-E447-90CC-647AB9D8A715}" destId="{93946E39-4543-3F4F-B639-E9E777B1635B}" srcOrd="1" destOrd="0" presId="urn:microsoft.com/office/officeart/2005/8/layout/funnel1"/>
    <dgm:cxn modelId="{67BE01B7-F953-5642-8B1B-030F4AAB1800}" type="presParOf" srcId="{F20B5681-B3ED-E447-90CC-647AB9D8A715}" destId="{7A5C22AC-5203-D241-98B2-52D027CDA630}" srcOrd="2" destOrd="0" presId="urn:microsoft.com/office/officeart/2005/8/layout/funnel1"/>
    <dgm:cxn modelId="{9DD18A44-7BDC-FB4D-9DBF-FD37EAB28A80}" type="presParOf" srcId="{F20B5681-B3ED-E447-90CC-647AB9D8A715}" destId="{ED138D51-A205-7542-8E09-EC87B6DB1F70}" srcOrd="3" destOrd="0" presId="urn:microsoft.com/office/officeart/2005/8/layout/funnel1"/>
    <dgm:cxn modelId="{D6988809-679B-6347-AB73-EDC8D502B099}" type="presParOf" srcId="{F20B5681-B3ED-E447-90CC-647AB9D8A715}" destId="{EB7023EE-7379-9245-B466-C7A6BFFBFEB7}" srcOrd="4" destOrd="0" presId="urn:microsoft.com/office/officeart/2005/8/layout/funnel1"/>
    <dgm:cxn modelId="{A0265C21-3A62-A748-B2C4-CB6F9B00D8CE}" type="presParOf" srcId="{F20B5681-B3ED-E447-90CC-647AB9D8A715}" destId="{392D95CF-CB66-924D-8C6E-B66CEA594EB1}" srcOrd="5" destOrd="0" presId="urn:microsoft.com/office/officeart/2005/8/layout/funnel1"/>
    <dgm:cxn modelId="{6242C405-7852-DD44-AD51-9E1EEA723427}" type="presParOf" srcId="{F20B5681-B3ED-E447-90CC-647AB9D8A715}" destId="{813214D7-A316-B14F-8C01-D46016BC211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1D796-8059-D646-854F-44C383E76142}">
      <dsp:nvSpPr>
        <dsp:cNvPr id="0" name=""/>
        <dsp:cNvSpPr/>
      </dsp:nvSpPr>
      <dsp:spPr>
        <a:xfrm rot="5400000">
          <a:off x="-236795" y="238852"/>
          <a:ext cx="1578634" cy="1105044"/>
        </a:xfrm>
        <a:prstGeom prst="chevron">
          <a:avLst/>
        </a:prstGeom>
        <a:solidFill>
          <a:srgbClr val="00385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i="0" kern="1200">
              <a:latin typeface="Arial" panose="020B0604020202020204" pitchFamily="34" charset="0"/>
              <a:cs typeface="Arial" panose="020B0604020202020204" pitchFamily="34" charset="0"/>
            </a:rPr>
            <a:t>Elements</a:t>
          </a:r>
        </a:p>
      </dsp:txBody>
      <dsp:txXfrm rot="-5400000">
        <a:off x="0" y="554579"/>
        <a:ext cx="1105044" cy="473590"/>
      </dsp:txXfrm>
    </dsp:sp>
    <dsp:sp modelId="{D3310ACC-B2FD-4943-9B22-662A791EF786}">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rgbClr val="0038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i="0" kern="1200">
              <a:latin typeface="Arial" panose="020B0604020202020204" pitchFamily="34" charset="0"/>
              <a:cs typeface="Arial" panose="020B0604020202020204" pitchFamily="34" charset="0"/>
            </a:rPr>
            <a:t>Measurable constituent qualities of the </a:t>
          </a:r>
          <a:r>
            <a:rPr lang="en-GB" sz="2000" b="1" i="0" kern="1200">
              <a:latin typeface="Arial" panose="020B0604020202020204" pitchFamily="34" charset="0"/>
              <a:cs typeface="Arial" panose="020B0604020202020204" pitchFamily="34" charset="0"/>
            </a:rPr>
            <a:t>legal and ethical values</a:t>
          </a:r>
        </a:p>
        <a:p>
          <a:pPr marL="228600" lvl="1" indent="-228600" algn="l" defTabSz="889000">
            <a:lnSpc>
              <a:spcPct val="90000"/>
            </a:lnSpc>
            <a:spcBef>
              <a:spcPct val="0"/>
            </a:spcBef>
            <a:spcAft>
              <a:spcPct val="15000"/>
            </a:spcAft>
            <a:buChar char="•"/>
          </a:pPr>
          <a:r>
            <a:rPr lang="en-GB" sz="2000" i="0" kern="1200">
              <a:latin typeface="Arial" panose="020B0604020202020204" pitchFamily="34" charset="0"/>
              <a:cs typeface="Arial" panose="020B0604020202020204" pitchFamily="34" charset="0"/>
            </a:rPr>
            <a:t>Used to demonstrate resolution of risk </a:t>
          </a:r>
        </a:p>
      </dsp:txBody>
      <dsp:txXfrm rot="-5400000">
        <a:off x="1105044" y="52149"/>
        <a:ext cx="9360464" cy="925930"/>
      </dsp:txXfrm>
    </dsp:sp>
    <dsp:sp modelId="{A5D80DC6-C4AD-A64D-ACFF-CF3703289552}">
      <dsp:nvSpPr>
        <dsp:cNvPr id="0" name=""/>
        <dsp:cNvSpPr/>
      </dsp:nvSpPr>
      <dsp:spPr>
        <a:xfrm rot="5400000">
          <a:off x="-236795" y="1623146"/>
          <a:ext cx="1578634" cy="1105044"/>
        </a:xfrm>
        <a:prstGeom prst="chevron">
          <a:avLst/>
        </a:prstGeom>
        <a:solidFill>
          <a:srgbClr val="00385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i="0" kern="1200">
              <a:latin typeface="Arial" panose="020B0604020202020204" pitchFamily="34" charset="0"/>
              <a:cs typeface="Arial" panose="020B0604020202020204" pitchFamily="34" charset="0"/>
            </a:rPr>
            <a:t> Components</a:t>
          </a:r>
        </a:p>
      </dsp:txBody>
      <dsp:txXfrm rot="-5400000">
        <a:off x="0" y="1938873"/>
        <a:ext cx="1105044" cy="473590"/>
      </dsp:txXfrm>
    </dsp:sp>
    <dsp:sp modelId="{08B0061B-C7F3-0C47-9CCC-F6265FC64B66}">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rgbClr val="0038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i="0" kern="1200">
              <a:latin typeface="Arial" panose="020B0604020202020204" pitchFamily="34" charset="0"/>
              <a:cs typeface="Arial" panose="020B0604020202020204" pitchFamily="34" charset="0"/>
            </a:rPr>
            <a:t>Elements</a:t>
          </a:r>
          <a:r>
            <a:rPr lang="en-GB" sz="2000" i="0" kern="1200">
              <a:latin typeface="Arial" panose="020B0604020202020204" pitchFamily="34" charset="0"/>
              <a:cs typeface="Arial" panose="020B0604020202020204" pitchFamily="34" charset="0"/>
            </a:rPr>
            <a:t> are applied to the </a:t>
          </a:r>
          <a:r>
            <a:rPr lang="en-GB" sz="2000" b="1" i="0" kern="1200">
              <a:latin typeface="Arial" panose="020B0604020202020204" pitchFamily="34" charset="0"/>
              <a:cs typeface="Arial" panose="020B0604020202020204" pitchFamily="34" charset="0"/>
            </a:rPr>
            <a:t>components</a:t>
          </a:r>
        </a:p>
        <a:p>
          <a:pPr marL="228600" lvl="1" indent="-228600" algn="l" defTabSz="889000">
            <a:lnSpc>
              <a:spcPct val="90000"/>
            </a:lnSpc>
            <a:spcBef>
              <a:spcPct val="0"/>
            </a:spcBef>
            <a:spcAft>
              <a:spcPct val="15000"/>
            </a:spcAft>
            <a:buChar char="•"/>
          </a:pPr>
          <a:r>
            <a:rPr lang="en-GB" sz="2000" i="0" kern="1200">
              <a:latin typeface="Arial" panose="020B0604020202020204" pitchFamily="34" charset="0"/>
              <a:cs typeface="Arial" panose="020B0604020202020204" pitchFamily="34" charset="0"/>
            </a:rPr>
            <a:t>Parts of the AI system where risk attaches</a:t>
          </a:r>
        </a:p>
      </dsp:txBody>
      <dsp:txXfrm rot="-5400000">
        <a:off x="1105044" y="1436443"/>
        <a:ext cx="9360464" cy="925930"/>
      </dsp:txXfrm>
    </dsp:sp>
    <dsp:sp modelId="{3E73B82B-A12E-334A-AA05-048BB0CD6CF2}">
      <dsp:nvSpPr>
        <dsp:cNvPr id="0" name=""/>
        <dsp:cNvSpPr/>
      </dsp:nvSpPr>
      <dsp:spPr>
        <a:xfrm rot="5400000">
          <a:off x="-236795" y="3007440"/>
          <a:ext cx="1578634" cy="1105044"/>
        </a:xfrm>
        <a:prstGeom prst="chevron">
          <a:avLst/>
        </a:prstGeom>
        <a:solidFill>
          <a:srgbClr val="00385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Risk mitigation</a:t>
          </a:r>
        </a:p>
      </dsp:txBody>
      <dsp:txXfrm rot="-5400000">
        <a:off x="0" y="3323167"/>
        <a:ext cx="1105044" cy="473590"/>
      </dsp:txXfrm>
    </dsp:sp>
    <dsp:sp modelId="{BACF0A65-FF10-C845-A575-1A2AB9045E0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rgbClr val="0038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Risk mitigation action is taken, recorded and available for interrogation.</a:t>
          </a:r>
        </a:p>
        <a:p>
          <a:pPr marL="228600" lvl="1" indent="-228600" algn="l" defTabSz="889000">
            <a:lnSpc>
              <a:spcPct val="90000"/>
            </a:lnSpc>
            <a:spcBef>
              <a:spcPct val="0"/>
            </a:spcBef>
            <a:spcAft>
              <a:spcPct val="15000"/>
            </a:spcAft>
            <a:buChar char="•"/>
          </a:pPr>
          <a:r>
            <a:rPr lang="en-GB" sz="200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AI capability is designed and developed in a responsible way.</a:t>
          </a: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2003-E108-2941-AD4D-4C650F28EB31}">
      <dsp:nvSpPr>
        <dsp:cNvPr id="0" name=""/>
        <dsp:cNvSpPr/>
      </dsp:nvSpPr>
      <dsp:spPr>
        <a:xfrm>
          <a:off x="909379" y="425870"/>
          <a:ext cx="3323228" cy="115411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46E39-4543-3F4F-B639-E9E777B1635B}">
      <dsp:nvSpPr>
        <dsp:cNvPr id="0" name=""/>
        <dsp:cNvSpPr/>
      </dsp:nvSpPr>
      <dsp:spPr>
        <a:xfrm>
          <a:off x="2254127" y="3251902"/>
          <a:ext cx="644036" cy="41218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C22AC-5203-D241-98B2-52D027CDA630}">
      <dsp:nvSpPr>
        <dsp:cNvPr id="0" name=""/>
        <dsp:cNvSpPr/>
      </dsp:nvSpPr>
      <dsp:spPr>
        <a:xfrm>
          <a:off x="1030458" y="3581649"/>
          <a:ext cx="3091375" cy="772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i="1" kern="1200">
              <a:latin typeface="Arial" panose="020B0604020202020204" pitchFamily="34" charset="0"/>
              <a:cs typeface="Arial" panose="020B0604020202020204" pitchFamily="34" charset="0"/>
            </a:rPr>
            <a:t>components</a:t>
          </a:r>
        </a:p>
      </dsp:txBody>
      <dsp:txXfrm>
        <a:off x="1030458" y="3581649"/>
        <a:ext cx="3091375" cy="772843"/>
      </dsp:txXfrm>
    </dsp:sp>
    <dsp:sp modelId="{ED138D51-A205-7542-8E09-EC87B6DB1F70}">
      <dsp:nvSpPr>
        <dsp:cNvPr id="0" name=""/>
        <dsp:cNvSpPr/>
      </dsp:nvSpPr>
      <dsp:spPr>
        <a:xfrm>
          <a:off x="2117592" y="1669118"/>
          <a:ext cx="1159265" cy="1159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things affected by the AI</a:t>
          </a:r>
        </a:p>
      </dsp:txBody>
      <dsp:txXfrm>
        <a:off x="2287362" y="1838888"/>
        <a:ext cx="819725" cy="819725"/>
      </dsp:txXfrm>
    </dsp:sp>
    <dsp:sp modelId="{EB7023EE-7379-9245-B466-C7A6BFFBFEB7}">
      <dsp:nvSpPr>
        <dsp:cNvPr id="0" name=""/>
        <dsp:cNvSpPr/>
      </dsp:nvSpPr>
      <dsp:spPr>
        <a:xfrm>
          <a:off x="1288072" y="799411"/>
          <a:ext cx="1159265" cy="1159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parts of the system it operates in</a:t>
          </a:r>
        </a:p>
      </dsp:txBody>
      <dsp:txXfrm>
        <a:off x="1457842" y="969181"/>
        <a:ext cx="819725" cy="819725"/>
      </dsp:txXfrm>
    </dsp:sp>
    <dsp:sp modelId="{392D95CF-CB66-924D-8C6E-B66CEA594EB1}">
      <dsp:nvSpPr>
        <dsp:cNvPr id="0" name=""/>
        <dsp:cNvSpPr/>
      </dsp:nvSpPr>
      <dsp:spPr>
        <a:xfrm>
          <a:off x="2473100" y="519126"/>
          <a:ext cx="1159265" cy="1159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parts of the AI capability</a:t>
          </a:r>
        </a:p>
      </dsp:txBody>
      <dsp:txXfrm>
        <a:off x="2642870" y="688896"/>
        <a:ext cx="819725" cy="819725"/>
      </dsp:txXfrm>
    </dsp:sp>
    <dsp:sp modelId="{813214D7-A316-B14F-8C01-D46016BC2119}">
      <dsp:nvSpPr>
        <dsp:cNvPr id="0" name=""/>
        <dsp:cNvSpPr/>
      </dsp:nvSpPr>
      <dsp:spPr>
        <a:xfrm>
          <a:off x="772843" y="284182"/>
          <a:ext cx="3606604" cy="288528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2003-E108-2941-AD4D-4C650F28EB31}">
      <dsp:nvSpPr>
        <dsp:cNvPr id="0" name=""/>
        <dsp:cNvSpPr/>
      </dsp:nvSpPr>
      <dsp:spPr>
        <a:xfrm>
          <a:off x="849375" y="407140"/>
          <a:ext cx="3103948" cy="10779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46E39-4543-3F4F-B639-E9E777B1635B}">
      <dsp:nvSpPr>
        <dsp:cNvPr id="0" name=""/>
        <dsp:cNvSpPr/>
      </dsp:nvSpPr>
      <dsp:spPr>
        <a:xfrm>
          <a:off x="2105391" y="3046699"/>
          <a:ext cx="601540" cy="38498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C22AC-5203-D241-98B2-52D027CDA630}">
      <dsp:nvSpPr>
        <dsp:cNvPr id="0" name=""/>
        <dsp:cNvSpPr/>
      </dsp:nvSpPr>
      <dsp:spPr>
        <a:xfrm>
          <a:off x="962464" y="3354688"/>
          <a:ext cx="2887393" cy="721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i="1" kern="1200" dirty="0">
              <a:latin typeface="Arial" panose="020B0604020202020204" pitchFamily="34" charset="0"/>
              <a:cs typeface="Arial" panose="020B0604020202020204" pitchFamily="34" charset="0"/>
            </a:rPr>
            <a:t>elements</a:t>
          </a:r>
        </a:p>
      </dsp:txBody>
      <dsp:txXfrm>
        <a:off x="962464" y="3354688"/>
        <a:ext cx="2887393" cy="721848"/>
      </dsp:txXfrm>
    </dsp:sp>
    <dsp:sp modelId="{ED138D51-A205-7542-8E09-EC87B6DB1F70}">
      <dsp:nvSpPr>
        <dsp:cNvPr id="0" name=""/>
        <dsp:cNvSpPr/>
      </dsp:nvSpPr>
      <dsp:spPr>
        <a:xfrm>
          <a:off x="1977864" y="1568353"/>
          <a:ext cx="1082772" cy="108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Recordable </a:t>
          </a:r>
        </a:p>
      </dsp:txBody>
      <dsp:txXfrm>
        <a:off x="2136432" y="1726921"/>
        <a:ext cx="765636" cy="765636"/>
      </dsp:txXfrm>
    </dsp:sp>
    <dsp:sp modelId="{EB7023EE-7379-9245-B466-C7A6BFFBFEB7}">
      <dsp:nvSpPr>
        <dsp:cNvPr id="0" name=""/>
        <dsp:cNvSpPr/>
      </dsp:nvSpPr>
      <dsp:spPr>
        <a:xfrm>
          <a:off x="1203080" y="756033"/>
          <a:ext cx="1082772" cy="108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Repeatable</a:t>
          </a:r>
        </a:p>
      </dsp:txBody>
      <dsp:txXfrm>
        <a:off x="1361648" y="914601"/>
        <a:ext cx="765636" cy="765636"/>
      </dsp:txXfrm>
    </dsp:sp>
    <dsp:sp modelId="{392D95CF-CB66-924D-8C6E-B66CEA594EB1}">
      <dsp:nvSpPr>
        <dsp:cNvPr id="0" name=""/>
        <dsp:cNvSpPr/>
      </dsp:nvSpPr>
      <dsp:spPr>
        <a:xfrm>
          <a:off x="2309915" y="494243"/>
          <a:ext cx="1082772" cy="108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Measurable</a:t>
          </a:r>
        </a:p>
      </dsp:txBody>
      <dsp:txXfrm>
        <a:off x="2468483" y="652811"/>
        <a:ext cx="765636" cy="765636"/>
      </dsp:txXfrm>
    </dsp:sp>
    <dsp:sp modelId="{813214D7-A316-B14F-8C01-D46016BC2119}">
      <dsp:nvSpPr>
        <dsp:cNvPr id="0" name=""/>
        <dsp:cNvSpPr/>
      </dsp:nvSpPr>
      <dsp:spPr>
        <a:xfrm>
          <a:off x="721848" y="274801"/>
          <a:ext cx="3368626" cy="26949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FB292-7948-A944-9BF3-68B4E31DB164}"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60EFD-2798-0C44-B87C-D259C30944DB}" type="slidenum">
              <a:rPr lang="en-US" smtClean="0"/>
              <a:t>‹#›</a:t>
            </a:fld>
            <a:endParaRPr lang="en-US"/>
          </a:p>
        </p:txBody>
      </p:sp>
    </p:spTree>
    <p:extLst>
      <p:ext uri="{BB962C8B-B14F-4D97-AF65-F5344CB8AC3E}">
        <p14:creationId xmlns:p14="http://schemas.microsoft.com/office/powerpoint/2010/main" val="21512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mc.gov.au/resource-centre/domestic-policy/blueprint-critical-technologi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ndustry.gov.au/sites/default/files/June%202021/document/australias-ai-action-plan.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fence.gov.au/business-industry/capability-plans/sovereign-industrial-capability-priorit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*Department of Prime Minister and Cabinet,  </a:t>
            </a:r>
            <a:r>
              <a:rPr lang="en-AU" i="1"/>
              <a:t>Blueprint for Critical Technologies</a:t>
            </a:r>
            <a:r>
              <a:rPr lang="en-AU"/>
              <a:t>, Commonwealth of Australia, 17 November 2021, p3,available at &lt; </a:t>
            </a:r>
            <a:r>
              <a:rPr lang="en-AU" u="sng">
                <a:hlinkClick r:id="rId3"/>
              </a:rPr>
              <a:t>https://www.pmc.gov.au/resource-centre/domestic-policy/blueprint-critical-technologies</a:t>
            </a:r>
            <a:r>
              <a:rPr lang="en-AU"/>
              <a:t> &gt;.</a:t>
            </a:r>
          </a:p>
          <a:p>
            <a:r>
              <a:rPr lang="en-A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^D</a:t>
            </a:r>
            <a:r>
              <a:rPr lang="en-AU" sz="1200" kern="1200">
                <a:solidFill>
                  <a:schemeClr val="tx1"/>
                </a:solidFill>
                <a:effectLst/>
                <a:latin typeface="+mn-lt"/>
                <a:ea typeface="+mn-ea"/>
                <a:cs typeface="+mn-cs"/>
              </a:rPr>
              <a:t>epartment of Defence, </a:t>
            </a:r>
            <a:r>
              <a:rPr lang="en-AU" sz="1200" i="1" kern="1200">
                <a:solidFill>
                  <a:schemeClr val="tx1"/>
                </a:solidFill>
                <a:effectLst/>
                <a:latin typeface="+mn-lt"/>
                <a:ea typeface="+mn-ea"/>
                <a:cs typeface="+mn-cs"/>
              </a:rPr>
              <a:t>Australian Defence Force Philosophical Doctrine, 0 Series – Command, Military Ethics</a:t>
            </a:r>
            <a:r>
              <a:rPr lang="en-AU" sz="1200" kern="1200">
                <a:solidFill>
                  <a:schemeClr val="tx1"/>
                </a:solidFill>
                <a:effectLst/>
                <a:latin typeface="+mn-lt"/>
                <a:ea typeface="+mn-ea"/>
                <a:cs typeface="+mn-cs"/>
              </a:rPr>
              <a:t>,</a:t>
            </a:r>
            <a:r>
              <a:rPr lang="en-AU" sz="1200" i="1" kern="1200">
                <a:solidFill>
                  <a:schemeClr val="tx1"/>
                </a:solidFill>
                <a:effectLst/>
                <a:latin typeface="+mn-lt"/>
                <a:ea typeface="+mn-ea"/>
                <a:cs typeface="+mn-cs"/>
              </a:rPr>
              <a:t> </a:t>
            </a:r>
            <a:r>
              <a:rPr lang="en-AU" sz="1200" kern="1200">
                <a:solidFill>
                  <a:schemeClr val="tx1"/>
                </a:solidFill>
                <a:effectLst/>
                <a:latin typeface="+mn-lt"/>
                <a:ea typeface="+mn-ea"/>
                <a:cs typeface="+mn-cs"/>
              </a:rPr>
              <a:t>Edition 1, Commonwealth of Australia, 2021.</a:t>
            </a:r>
            <a:r>
              <a:rPr lang="en-AU">
                <a:effectLst/>
              </a:rPr>
              <a:t> </a:t>
            </a:r>
            <a:endParaRPr lang="en-AU"/>
          </a:p>
          <a:p>
            <a:endParaRPr lang="en-AU"/>
          </a:p>
          <a:p>
            <a:r>
              <a:rPr lang="en-AU"/>
              <a:t>**Department of Industry, Science, Energy and Resources, </a:t>
            </a:r>
            <a:r>
              <a:rPr lang="en-AU" i="1"/>
              <a:t>Australia’s Artificial Intelligence Action Plan</a:t>
            </a:r>
            <a:r>
              <a:rPr lang="en-AU"/>
              <a:t>, Commonwealth of Australia, June 2021, available at </a:t>
            </a:r>
          </a:p>
          <a:p>
            <a:r>
              <a:rPr lang="en-AU"/>
              <a:t>&lt; </a:t>
            </a:r>
            <a:r>
              <a:rPr lang="en-AU" u="sng">
                <a:hlinkClick r:id="rId4"/>
              </a:rPr>
              <a:t>https://www.industry.gov.au/sites/default/files/June%202021/document/australias-ai-action-plan.pdf</a:t>
            </a:r>
            <a:r>
              <a:rPr lang="en-AU"/>
              <a:t> &gt;.</a:t>
            </a:r>
          </a:p>
          <a:p>
            <a:r>
              <a:rPr lang="en-AU"/>
              <a:t> </a:t>
            </a:r>
          </a:p>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4</a:t>
            </a:fld>
            <a:endParaRPr lang="en-US"/>
          </a:p>
        </p:txBody>
      </p:sp>
    </p:spTree>
    <p:extLst>
      <p:ext uri="{BB962C8B-B14F-4D97-AF65-F5344CB8AC3E}">
        <p14:creationId xmlns:p14="http://schemas.microsoft.com/office/powerpoint/2010/main" val="113615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AU" sz="1200" kern="1200" dirty="0">
                <a:solidFill>
                  <a:schemeClr val="tx1"/>
                </a:solidFill>
                <a:effectLst/>
                <a:latin typeface="+mn-lt"/>
                <a:ea typeface="+mn-ea"/>
                <a:cs typeface="+mn-cs"/>
              </a:rPr>
              <a:t>‘Ambitious, Safe, Responsible: Our approach to the delivery of </a:t>
            </a:r>
            <a:r>
              <a:rPr lang="en-AU" sz="1200" kern="1200" dirty="0" err="1">
                <a:solidFill>
                  <a:schemeClr val="tx1"/>
                </a:solidFill>
                <a:effectLst/>
                <a:latin typeface="+mn-lt"/>
                <a:ea typeface="+mn-ea"/>
                <a:cs typeface="+mn-cs"/>
              </a:rPr>
              <a:t>AIenabled</a:t>
            </a:r>
            <a:r>
              <a:rPr lang="en-AU" sz="1200" kern="1200" dirty="0">
                <a:solidFill>
                  <a:schemeClr val="tx1"/>
                </a:solidFill>
                <a:effectLst/>
                <a:latin typeface="+mn-lt"/>
                <a:ea typeface="+mn-ea"/>
                <a:cs typeface="+mn-cs"/>
              </a:rPr>
              <a:t> capability in Defence’, Ministry of Defence, June 2022.</a:t>
            </a:r>
            <a:r>
              <a:rPr lang="en-AU" dirty="0">
                <a:effectLst/>
              </a:rPr>
              <a:t> </a:t>
            </a:r>
          </a:p>
          <a:p>
            <a:r>
              <a:rPr lang="en-AU" dirty="0">
                <a:effectLst/>
              </a:rPr>
              <a:t>* </a:t>
            </a:r>
            <a:r>
              <a:rPr lang="en-AU" sz="1200" kern="1200" dirty="0">
                <a:solidFill>
                  <a:schemeClr val="tx1"/>
                </a:solidFill>
                <a:effectLst/>
                <a:latin typeface="+mn-lt"/>
                <a:ea typeface="+mn-ea"/>
                <a:cs typeface="+mn-cs"/>
              </a:rPr>
              <a:t>Kate Devitt, Michael Gan, Jason Scholz and Robert </a:t>
            </a:r>
            <a:r>
              <a:rPr lang="en-AU" sz="1200" kern="1200" dirty="0" err="1">
                <a:solidFill>
                  <a:schemeClr val="tx1"/>
                </a:solidFill>
                <a:effectLst/>
                <a:latin typeface="+mn-lt"/>
                <a:ea typeface="+mn-ea"/>
                <a:cs typeface="+mn-cs"/>
              </a:rPr>
              <a:t>Bolia</a:t>
            </a:r>
            <a:r>
              <a:rPr lang="en-AU" sz="1200" kern="1200" dirty="0">
                <a:solidFill>
                  <a:schemeClr val="tx1"/>
                </a:solidFill>
                <a:effectLst/>
                <a:latin typeface="+mn-lt"/>
                <a:ea typeface="+mn-ea"/>
                <a:cs typeface="+mn-cs"/>
              </a:rPr>
              <a:t>, A Method for Ethical AI in Defence, Department of Defence, Defence Science and Technology Group, Technical Report, DSTG-TR-3786, January 2021.</a:t>
            </a:r>
            <a:r>
              <a:rPr lang="en-AU" dirty="0">
                <a:effectLst/>
              </a:rPr>
              <a:t> </a:t>
            </a:r>
            <a:endParaRPr lang="en-US" dirty="0"/>
          </a:p>
        </p:txBody>
      </p:sp>
      <p:sp>
        <p:nvSpPr>
          <p:cNvPr id="4" name="Slide Number Placeholder 3"/>
          <p:cNvSpPr>
            <a:spLocks noGrp="1"/>
          </p:cNvSpPr>
          <p:nvPr>
            <p:ph type="sldNum" sz="quarter" idx="5"/>
          </p:nvPr>
        </p:nvSpPr>
        <p:spPr/>
        <p:txBody>
          <a:bodyPr/>
          <a:lstStyle/>
          <a:p>
            <a:fld id="{7C460EFD-2798-0C44-B87C-D259C30944DB}" type="slidenum">
              <a:rPr lang="en-US" smtClean="0"/>
              <a:t>51</a:t>
            </a:fld>
            <a:endParaRPr lang="en-US"/>
          </a:p>
        </p:txBody>
      </p:sp>
    </p:spTree>
    <p:extLst>
      <p:ext uri="{BB962C8B-B14F-4D97-AF65-F5344CB8AC3E}">
        <p14:creationId xmlns:p14="http://schemas.microsoft.com/office/powerpoint/2010/main" val="416887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53</a:t>
            </a:fld>
            <a:endParaRPr lang="en-US"/>
          </a:p>
        </p:txBody>
      </p:sp>
    </p:spTree>
    <p:extLst>
      <p:ext uri="{BB962C8B-B14F-4D97-AF65-F5344CB8AC3E}">
        <p14:creationId xmlns:p14="http://schemas.microsoft.com/office/powerpoint/2010/main" val="410869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AU" sz="1200" kern="1200" dirty="0">
                <a:solidFill>
                  <a:schemeClr val="tx1"/>
                </a:solidFill>
                <a:effectLst/>
                <a:latin typeface="+mn-lt"/>
                <a:ea typeface="+mn-ea"/>
                <a:cs typeface="+mn-cs"/>
              </a:rPr>
              <a:t>Working Paper - Draft submitted by Argentina, Ecuador, Costa Rica, Nigeria, Panama, the </a:t>
            </a:r>
            <a:r>
              <a:rPr lang="en-AU" sz="1200" kern="1200" dirty="0" err="1">
                <a:solidFill>
                  <a:schemeClr val="tx1"/>
                </a:solidFill>
                <a:effectLst/>
                <a:latin typeface="+mn-lt"/>
                <a:ea typeface="+mn-ea"/>
                <a:cs typeface="+mn-cs"/>
              </a:rPr>
              <a:t>Phillipines</a:t>
            </a:r>
            <a:r>
              <a:rPr lang="en-AU" sz="1200" kern="1200" dirty="0">
                <a:solidFill>
                  <a:schemeClr val="tx1"/>
                </a:solidFill>
                <a:effectLst/>
                <a:latin typeface="+mn-lt"/>
                <a:ea typeface="+mn-ea"/>
                <a:cs typeface="+mn-cs"/>
              </a:rPr>
              <a:t>, Sierra Leone and Uruguay, Protocol VI, 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SessionUNGGE</a:t>
            </a:r>
            <a:r>
              <a:rPr lang="en-AU" sz="1200" kern="1200" dirty="0">
                <a:solidFill>
                  <a:schemeClr val="tx1"/>
                </a:solidFill>
                <a:effectLst/>
                <a:latin typeface="+mn-lt"/>
                <a:ea typeface="+mn-ea"/>
                <a:cs typeface="+mn-cs"/>
              </a:rPr>
              <a:t> on LAWS, July 2022.</a:t>
            </a:r>
            <a:r>
              <a:rPr lang="en-AU" dirty="0">
                <a:effectLst/>
              </a:rPr>
              <a:t> </a:t>
            </a:r>
          </a:p>
          <a:p>
            <a:r>
              <a:rPr lang="en-AU" baseline="30000" dirty="0">
                <a:effectLst/>
              </a:rPr>
              <a:t>#</a:t>
            </a:r>
            <a:r>
              <a:rPr lang="en-AU" sz="1200" kern="1200" dirty="0">
                <a:solidFill>
                  <a:schemeClr val="tx1"/>
                </a:solidFill>
                <a:effectLst/>
                <a:latin typeface="+mn-lt"/>
                <a:ea typeface="+mn-ea"/>
                <a:cs typeface="+mn-cs"/>
              </a:rPr>
              <a:t>AI Principles: Recommendations on the Ethical Use of Artificial Intelligence by the Department of Defense, Defense Innovation Board.</a:t>
            </a:r>
            <a:r>
              <a:rPr lang="en-AU" dirty="0">
                <a:effectLst/>
              </a:rPr>
              <a:t> </a:t>
            </a:r>
            <a:endParaRPr lang="en-US" baseline="30000" dirty="0"/>
          </a:p>
          <a:p>
            <a:r>
              <a:rPr lang="en-US" dirty="0"/>
              <a:t>*NATO</a:t>
            </a:r>
          </a:p>
          <a:p>
            <a:r>
              <a:rPr lang="en-US" dirty="0"/>
              <a:t>**H</a:t>
            </a:r>
            <a:r>
              <a:rPr lang="en-AU" sz="1200" kern="1200" dirty="0" err="1">
                <a:solidFill>
                  <a:schemeClr val="tx1"/>
                </a:solidFill>
                <a:effectLst/>
                <a:latin typeface="+mn-lt"/>
                <a:ea typeface="+mn-ea"/>
                <a:cs typeface="+mn-cs"/>
              </a:rPr>
              <a:t>olland</a:t>
            </a:r>
            <a:r>
              <a:rPr lang="en-AU" sz="1200" kern="1200" dirty="0">
                <a:solidFill>
                  <a:schemeClr val="tx1"/>
                </a:solidFill>
                <a:effectLst/>
                <a:latin typeface="+mn-lt"/>
                <a:ea typeface="+mn-ea"/>
                <a:cs typeface="+mn-cs"/>
              </a:rPr>
              <a:t> Michel, Arthur. 2020. ‘The Black Box, Unlocked: Predictability and Understandability in Military AI.’ Geneva, Switzerland: United Nations Institute for Disarmament Research. </a:t>
            </a:r>
            <a:r>
              <a:rPr lang="en-AU" sz="1200" kern="1200" dirty="0" err="1">
                <a:solidFill>
                  <a:schemeClr val="tx1"/>
                </a:solidFill>
                <a:effectLst/>
                <a:latin typeface="+mn-lt"/>
                <a:ea typeface="+mn-ea"/>
                <a:cs typeface="+mn-cs"/>
              </a:rPr>
              <a:t>doi</a:t>
            </a:r>
            <a:r>
              <a:rPr lang="en-AU" sz="1200" kern="1200" dirty="0">
                <a:solidFill>
                  <a:schemeClr val="tx1"/>
                </a:solidFill>
                <a:effectLst/>
                <a:latin typeface="+mn-lt"/>
                <a:ea typeface="+mn-ea"/>
                <a:cs typeface="+mn-cs"/>
              </a:rPr>
              <a:t>: 10.37559/</a:t>
            </a:r>
            <a:r>
              <a:rPr lang="en-AU" sz="1200" kern="1200" dirty="0" err="1">
                <a:solidFill>
                  <a:schemeClr val="tx1"/>
                </a:solidFill>
                <a:effectLst/>
                <a:latin typeface="+mn-lt"/>
                <a:ea typeface="+mn-ea"/>
                <a:cs typeface="+mn-cs"/>
              </a:rPr>
              <a:t>SecTec</a:t>
            </a:r>
            <a:r>
              <a:rPr lang="en-AU" sz="1200" kern="1200" dirty="0">
                <a:solidFill>
                  <a:schemeClr val="tx1"/>
                </a:solidFill>
                <a:effectLst/>
                <a:latin typeface="+mn-lt"/>
                <a:ea typeface="+mn-ea"/>
                <a:cs typeface="+mn-cs"/>
              </a:rPr>
              <a:t>/20/AI1; at p.11</a:t>
            </a:r>
            <a:r>
              <a:rPr lang="en-AU" dirty="0">
                <a:effectLst/>
              </a:rPr>
              <a:t> </a:t>
            </a:r>
          </a:p>
          <a:p>
            <a:endParaRPr lang="en-US" dirty="0"/>
          </a:p>
        </p:txBody>
      </p:sp>
      <p:sp>
        <p:nvSpPr>
          <p:cNvPr id="4" name="Slide Number Placeholder 3"/>
          <p:cNvSpPr>
            <a:spLocks noGrp="1"/>
          </p:cNvSpPr>
          <p:nvPr>
            <p:ph type="sldNum" sz="quarter" idx="5"/>
          </p:nvPr>
        </p:nvSpPr>
        <p:spPr/>
        <p:txBody>
          <a:bodyPr/>
          <a:lstStyle/>
          <a:p>
            <a:fld id="{7C460EFD-2798-0C44-B87C-D259C30944DB}" type="slidenum">
              <a:rPr lang="en-US" smtClean="0"/>
              <a:t>54</a:t>
            </a:fld>
            <a:endParaRPr lang="en-US"/>
          </a:p>
        </p:txBody>
      </p:sp>
    </p:spTree>
    <p:extLst>
      <p:ext uri="{BB962C8B-B14F-4D97-AF65-F5344CB8AC3E}">
        <p14:creationId xmlns:p14="http://schemas.microsoft.com/office/powerpoint/2010/main" val="162987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55</a:t>
            </a:fld>
            <a:endParaRPr lang="en-US"/>
          </a:p>
        </p:txBody>
      </p:sp>
    </p:spTree>
    <p:extLst>
      <p:ext uri="{BB962C8B-B14F-4D97-AF65-F5344CB8AC3E}">
        <p14:creationId xmlns:p14="http://schemas.microsoft.com/office/powerpoint/2010/main" val="350369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56</a:t>
            </a:fld>
            <a:endParaRPr lang="en-US"/>
          </a:p>
        </p:txBody>
      </p:sp>
    </p:spTree>
    <p:extLst>
      <p:ext uri="{BB962C8B-B14F-4D97-AF65-F5344CB8AC3E}">
        <p14:creationId xmlns:p14="http://schemas.microsoft.com/office/powerpoint/2010/main" val="356756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AU" sz="1200" kern="1200" dirty="0">
                <a:solidFill>
                  <a:schemeClr val="tx1"/>
                </a:solidFill>
                <a:effectLst/>
                <a:latin typeface="+mn-lt"/>
                <a:ea typeface="+mn-ea"/>
                <a:cs typeface="+mn-cs"/>
              </a:rPr>
              <a:t>‘Ambitious, Safe, Responsible: Our approach to the delivery of </a:t>
            </a:r>
            <a:r>
              <a:rPr lang="en-AU" sz="1200" kern="1200" dirty="0" err="1">
                <a:solidFill>
                  <a:schemeClr val="tx1"/>
                </a:solidFill>
                <a:effectLst/>
                <a:latin typeface="+mn-lt"/>
                <a:ea typeface="+mn-ea"/>
                <a:cs typeface="+mn-cs"/>
              </a:rPr>
              <a:t>AIenabled</a:t>
            </a:r>
            <a:r>
              <a:rPr lang="en-AU" sz="1200" kern="1200" dirty="0">
                <a:solidFill>
                  <a:schemeClr val="tx1"/>
                </a:solidFill>
                <a:effectLst/>
                <a:latin typeface="+mn-lt"/>
                <a:ea typeface="+mn-ea"/>
                <a:cs typeface="+mn-cs"/>
              </a:rPr>
              <a:t> capability in Defence’, Ministry of Defence, June 2022.</a:t>
            </a:r>
            <a:r>
              <a:rPr lang="en-AU" dirty="0">
                <a:effectLst/>
              </a:rPr>
              <a:t> </a:t>
            </a:r>
          </a:p>
          <a:p>
            <a:r>
              <a:rPr lang="en-AU" dirty="0">
                <a:effectLst/>
              </a:rPr>
              <a:t>* </a:t>
            </a:r>
            <a:r>
              <a:rPr lang="en-AU" sz="1200" kern="1200" dirty="0">
                <a:solidFill>
                  <a:schemeClr val="tx1"/>
                </a:solidFill>
                <a:effectLst/>
                <a:latin typeface="+mn-lt"/>
                <a:ea typeface="+mn-ea"/>
                <a:cs typeface="+mn-cs"/>
              </a:rPr>
              <a:t>Kate Devitt, Michael Gan, Jason Scholz and Robert </a:t>
            </a:r>
            <a:r>
              <a:rPr lang="en-AU" sz="1200" kern="1200" dirty="0" err="1">
                <a:solidFill>
                  <a:schemeClr val="tx1"/>
                </a:solidFill>
                <a:effectLst/>
                <a:latin typeface="+mn-lt"/>
                <a:ea typeface="+mn-ea"/>
                <a:cs typeface="+mn-cs"/>
              </a:rPr>
              <a:t>Bolia</a:t>
            </a:r>
            <a:r>
              <a:rPr lang="en-AU" sz="1200" kern="1200" dirty="0">
                <a:solidFill>
                  <a:schemeClr val="tx1"/>
                </a:solidFill>
                <a:effectLst/>
                <a:latin typeface="+mn-lt"/>
                <a:ea typeface="+mn-ea"/>
                <a:cs typeface="+mn-cs"/>
              </a:rPr>
              <a:t>, A Method for Ethical AI in Defence, Department of Defence, Defence Science and Technology Group, Technical Report, DSTG-TR-3786, January 2021.</a:t>
            </a:r>
            <a:r>
              <a:rPr lang="en-AU" dirty="0">
                <a:effectLst/>
              </a:rPr>
              <a:t> </a:t>
            </a:r>
            <a:endParaRPr lang="en-US" dirty="0"/>
          </a:p>
        </p:txBody>
      </p:sp>
      <p:sp>
        <p:nvSpPr>
          <p:cNvPr id="4" name="Slide Number Placeholder 3"/>
          <p:cNvSpPr>
            <a:spLocks noGrp="1"/>
          </p:cNvSpPr>
          <p:nvPr>
            <p:ph type="sldNum" sz="quarter" idx="5"/>
          </p:nvPr>
        </p:nvSpPr>
        <p:spPr/>
        <p:txBody>
          <a:bodyPr/>
          <a:lstStyle/>
          <a:p>
            <a:fld id="{7C460EFD-2798-0C44-B87C-D259C30944DB}" type="slidenum">
              <a:rPr lang="en-US" smtClean="0"/>
              <a:t>57</a:t>
            </a:fld>
            <a:endParaRPr lang="en-US"/>
          </a:p>
        </p:txBody>
      </p:sp>
    </p:spTree>
    <p:extLst>
      <p:ext uri="{BB962C8B-B14F-4D97-AF65-F5344CB8AC3E}">
        <p14:creationId xmlns:p14="http://schemas.microsoft.com/office/powerpoint/2010/main" val="261167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58</a:t>
            </a:fld>
            <a:endParaRPr lang="en-US"/>
          </a:p>
        </p:txBody>
      </p:sp>
    </p:spTree>
    <p:extLst>
      <p:ext uri="{BB962C8B-B14F-4D97-AF65-F5344CB8AC3E}">
        <p14:creationId xmlns:p14="http://schemas.microsoft.com/office/powerpoint/2010/main" val="398456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AU" sz="1200" kern="1200">
                <a:solidFill>
                  <a:schemeClr val="tx1"/>
                </a:solidFill>
                <a:effectLst/>
                <a:latin typeface="+mn-lt"/>
                <a:ea typeface="+mn-ea"/>
                <a:cs typeface="+mn-cs"/>
              </a:rPr>
              <a:t>Australia’s Artificial Intelligence Ethics Plan, https://</a:t>
            </a:r>
            <a:r>
              <a:rPr lang="en-AU" sz="1200" kern="1200" err="1">
                <a:solidFill>
                  <a:schemeClr val="tx1"/>
                </a:solidFill>
                <a:effectLst/>
                <a:latin typeface="+mn-lt"/>
                <a:ea typeface="+mn-ea"/>
                <a:cs typeface="+mn-cs"/>
              </a:rPr>
              <a:t>www.industry.gov.au</a:t>
            </a:r>
            <a:r>
              <a:rPr lang="en-AU" sz="1200" kern="1200">
                <a:solidFill>
                  <a:schemeClr val="tx1"/>
                </a:solidFill>
                <a:effectLst/>
                <a:latin typeface="+mn-lt"/>
                <a:ea typeface="+mn-ea"/>
                <a:cs typeface="+mn-cs"/>
              </a:rPr>
              <a:t>/data-and-publications/</a:t>
            </a:r>
            <a:r>
              <a:rPr lang="en-AU" sz="1200" kern="1200" err="1">
                <a:solidFill>
                  <a:schemeClr val="tx1"/>
                </a:solidFill>
                <a:effectLst/>
                <a:latin typeface="+mn-lt"/>
                <a:ea typeface="+mn-ea"/>
                <a:cs typeface="+mn-cs"/>
              </a:rPr>
              <a:t>australias</a:t>
            </a:r>
            <a:r>
              <a:rPr lang="en-AU" sz="1200" kern="1200">
                <a:solidFill>
                  <a:schemeClr val="tx1"/>
                </a:solidFill>
                <a:effectLst/>
                <a:latin typeface="+mn-lt"/>
                <a:ea typeface="+mn-ea"/>
                <a:cs typeface="+mn-cs"/>
              </a:rPr>
              <a:t>-artificial-intelligence-ethics-framework/</a:t>
            </a:r>
            <a:r>
              <a:rPr lang="en-AU" sz="1200" kern="1200" err="1">
                <a:solidFill>
                  <a:schemeClr val="tx1"/>
                </a:solidFill>
                <a:effectLst/>
                <a:latin typeface="+mn-lt"/>
                <a:ea typeface="+mn-ea"/>
                <a:cs typeface="+mn-cs"/>
              </a:rPr>
              <a:t>australias</a:t>
            </a:r>
            <a:r>
              <a:rPr lang="en-AU" sz="1200" kern="1200">
                <a:solidFill>
                  <a:schemeClr val="tx1"/>
                </a:solidFill>
                <a:effectLst/>
                <a:latin typeface="+mn-lt"/>
                <a:ea typeface="+mn-ea"/>
                <a:cs typeface="+mn-cs"/>
              </a:rPr>
              <a:t>-ai-ethics-principles.</a:t>
            </a:r>
            <a:r>
              <a:rPr lang="en-AU">
                <a:effectLst/>
              </a:rPr>
              <a:t> </a:t>
            </a:r>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59</a:t>
            </a:fld>
            <a:endParaRPr lang="en-US"/>
          </a:p>
        </p:txBody>
      </p:sp>
    </p:spTree>
    <p:extLst>
      <p:ext uri="{BB962C8B-B14F-4D97-AF65-F5344CB8AC3E}">
        <p14:creationId xmlns:p14="http://schemas.microsoft.com/office/powerpoint/2010/main" val="259706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AU" sz="1200" kern="1200">
                <a:solidFill>
                  <a:schemeClr val="tx1"/>
                </a:solidFill>
                <a:effectLst/>
                <a:latin typeface="+mn-lt"/>
                <a:ea typeface="+mn-ea"/>
                <a:cs typeface="+mn-cs"/>
              </a:rPr>
              <a:t>Australia’s Artificial Intelligence Ethics Plan, https://</a:t>
            </a:r>
            <a:r>
              <a:rPr lang="en-AU" sz="1200" kern="1200" err="1">
                <a:solidFill>
                  <a:schemeClr val="tx1"/>
                </a:solidFill>
                <a:effectLst/>
                <a:latin typeface="+mn-lt"/>
                <a:ea typeface="+mn-ea"/>
                <a:cs typeface="+mn-cs"/>
              </a:rPr>
              <a:t>www.industry.gov.au</a:t>
            </a:r>
            <a:r>
              <a:rPr lang="en-AU" sz="1200" kern="1200">
                <a:solidFill>
                  <a:schemeClr val="tx1"/>
                </a:solidFill>
                <a:effectLst/>
                <a:latin typeface="+mn-lt"/>
                <a:ea typeface="+mn-ea"/>
                <a:cs typeface="+mn-cs"/>
              </a:rPr>
              <a:t>/data-and-publications/</a:t>
            </a:r>
            <a:r>
              <a:rPr lang="en-AU" sz="1200" kern="1200" err="1">
                <a:solidFill>
                  <a:schemeClr val="tx1"/>
                </a:solidFill>
                <a:effectLst/>
                <a:latin typeface="+mn-lt"/>
                <a:ea typeface="+mn-ea"/>
                <a:cs typeface="+mn-cs"/>
              </a:rPr>
              <a:t>australias</a:t>
            </a:r>
            <a:r>
              <a:rPr lang="en-AU" sz="1200" kern="1200">
                <a:solidFill>
                  <a:schemeClr val="tx1"/>
                </a:solidFill>
                <a:effectLst/>
                <a:latin typeface="+mn-lt"/>
                <a:ea typeface="+mn-ea"/>
                <a:cs typeface="+mn-cs"/>
              </a:rPr>
              <a:t>-artificial-intelligence-ethics-framework/</a:t>
            </a:r>
            <a:r>
              <a:rPr lang="en-AU" sz="1200" kern="1200" err="1">
                <a:solidFill>
                  <a:schemeClr val="tx1"/>
                </a:solidFill>
                <a:effectLst/>
                <a:latin typeface="+mn-lt"/>
                <a:ea typeface="+mn-ea"/>
                <a:cs typeface="+mn-cs"/>
              </a:rPr>
              <a:t>australias</a:t>
            </a:r>
            <a:r>
              <a:rPr lang="en-AU" sz="1200" kern="1200">
                <a:solidFill>
                  <a:schemeClr val="tx1"/>
                </a:solidFill>
                <a:effectLst/>
                <a:latin typeface="+mn-lt"/>
                <a:ea typeface="+mn-ea"/>
                <a:cs typeface="+mn-cs"/>
              </a:rPr>
              <a:t>-ai-ethics-principles.</a:t>
            </a:r>
            <a:r>
              <a:rPr lang="en-AU">
                <a:effectLst/>
              </a:rPr>
              <a:t> </a:t>
            </a:r>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60</a:t>
            </a:fld>
            <a:endParaRPr lang="en-US"/>
          </a:p>
        </p:txBody>
      </p:sp>
    </p:spTree>
    <p:extLst>
      <p:ext uri="{BB962C8B-B14F-4D97-AF65-F5344CB8AC3E}">
        <p14:creationId xmlns:p14="http://schemas.microsoft.com/office/powerpoint/2010/main" val="221451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*Department of Defence, </a:t>
            </a:r>
            <a:r>
              <a:rPr lang="en-AU" i="1" dirty="0"/>
              <a:t>Sovereign Industrial Capability Priorities</a:t>
            </a:r>
            <a:r>
              <a:rPr lang="en-AU" dirty="0"/>
              <a:t>, Commonwealth of Australia, available at  &lt;</a:t>
            </a:r>
            <a:r>
              <a:rPr lang="en-AU" u="sng" dirty="0">
                <a:hlinkClick r:id="rId3"/>
              </a:rPr>
              <a:t>http://www.defence.gov.au/business-industry/capability-plans/sovereign-industrial-capability-priorities</a:t>
            </a:r>
            <a:r>
              <a:rPr lang="en-AU" dirty="0"/>
              <a:t> &gt;.</a:t>
            </a:r>
          </a:p>
          <a:p>
            <a:r>
              <a:rPr lang="en-AU" dirty="0"/>
              <a:t>**Department of Defence, </a:t>
            </a:r>
            <a:r>
              <a:rPr lang="en-AU" i="1" dirty="0"/>
              <a:t>2018 Defence Industrial Capability Plan</a:t>
            </a:r>
            <a:r>
              <a:rPr lang="en-AU" dirty="0"/>
              <a:t>, Commonwealth of Australia, 23 April 2018. </a:t>
            </a:r>
          </a:p>
          <a:p>
            <a:endParaRPr lang="en-US" dirty="0"/>
          </a:p>
        </p:txBody>
      </p:sp>
      <p:sp>
        <p:nvSpPr>
          <p:cNvPr id="4" name="Slide Number Placeholder 3"/>
          <p:cNvSpPr>
            <a:spLocks noGrp="1"/>
          </p:cNvSpPr>
          <p:nvPr>
            <p:ph type="sldNum" sz="quarter" idx="5"/>
          </p:nvPr>
        </p:nvSpPr>
        <p:spPr/>
        <p:txBody>
          <a:bodyPr/>
          <a:lstStyle/>
          <a:p>
            <a:fld id="{7C460EFD-2798-0C44-B87C-D259C30944DB}" type="slidenum">
              <a:rPr lang="en-US" smtClean="0"/>
              <a:t>7</a:t>
            </a:fld>
            <a:endParaRPr lang="en-US"/>
          </a:p>
        </p:txBody>
      </p:sp>
    </p:spTree>
    <p:extLst>
      <p:ext uri="{BB962C8B-B14F-4D97-AF65-F5344CB8AC3E}">
        <p14:creationId xmlns:p14="http://schemas.microsoft.com/office/powerpoint/2010/main" val="383882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460EFD-2798-0C44-B87C-D259C30944DB}" type="slidenum">
              <a:rPr lang="en-US" smtClean="0"/>
              <a:t>10</a:t>
            </a:fld>
            <a:endParaRPr lang="en-US"/>
          </a:p>
        </p:txBody>
      </p:sp>
    </p:spTree>
    <p:extLst>
      <p:ext uri="{BB962C8B-B14F-4D97-AF65-F5344CB8AC3E}">
        <p14:creationId xmlns:p14="http://schemas.microsoft.com/office/powerpoint/2010/main" val="216083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AU" dirty="0"/>
              <a:t>Note: if iterations of the LEAPP are required in addition to the standard ODSC Gates, then the project sponsor or appropriate Defence representative will identify when those iterations will be required. </a:t>
            </a:r>
          </a:p>
          <a:p>
            <a:endParaRPr lang="en-US" dirty="0"/>
          </a:p>
        </p:txBody>
      </p:sp>
      <p:sp>
        <p:nvSpPr>
          <p:cNvPr id="4" name="Slide Number Placeholder 3"/>
          <p:cNvSpPr>
            <a:spLocks noGrp="1"/>
          </p:cNvSpPr>
          <p:nvPr>
            <p:ph type="sldNum" sz="quarter" idx="5"/>
          </p:nvPr>
        </p:nvSpPr>
        <p:spPr/>
        <p:txBody>
          <a:bodyPr/>
          <a:lstStyle/>
          <a:p>
            <a:fld id="{7C460EFD-2798-0C44-B87C-D259C30944DB}" type="slidenum">
              <a:rPr lang="en-US" smtClean="0"/>
              <a:t>15</a:t>
            </a:fld>
            <a:endParaRPr lang="en-US"/>
          </a:p>
        </p:txBody>
      </p:sp>
    </p:spTree>
    <p:extLst>
      <p:ext uri="{BB962C8B-B14F-4D97-AF65-F5344CB8AC3E}">
        <p14:creationId xmlns:p14="http://schemas.microsoft.com/office/powerpoint/2010/main" val="311129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460EFD-2798-0C44-B87C-D259C30944DB}" type="slidenum">
              <a:rPr lang="en-US" smtClean="0"/>
              <a:t>22</a:t>
            </a:fld>
            <a:endParaRPr lang="en-US"/>
          </a:p>
        </p:txBody>
      </p:sp>
    </p:spTree>
    <p:extLst>
      <p:ext uri="{BB962C8B-B14F-4D97-AF65-F5344CB8AC3E}">
        <p14:creationId xmlns:p14="http://schemas.microsoft.com/office/powerpoint/2010/main" val="271292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err="1"/>
              <a:t>Definiton</a:t>
            </a:r>
            <a:r>
              <a:rPr lang="en-US"/>
              <a:t> of weapon is…</a:t>
            </a:r>
          </a:p>
          <a:p>
            <a:r>
              <a:rPr lang="en-US"/>
              <a:t>* Refs to relevant policies included here</a:t>
            </a:r>
          </a:p>
        </p:txBody>
      </p:sp>
      <p:sp>
        <p:nvSpPr>
          <p:cNvPr id="4" name="Slide Number Placeholder 3"/>
          <p:cNvSpPr>
            <a:spLocks noGrp="1"/>
          </p:cNvSpPr>
          <p:nvPr>
            <p:ph type="sldNum" sz="quarter" idx="5"/>
          </p:nvPr>
        </p:nvSpPr>
        <p:spPr/>
        <p:txBody>
          <a:bodyPr/>
          <a:lstStyle/>
          <a:p>
            <a:fld id="{7C460EFD-2798-0C44-B87C-D259C30944DB}" type="slidenum">
              <a:rPr lang="en-US" smtClean="0"/>
              <a:t>27</a:t>
            </a:fld>
            <a:endParaRPr lang="en-US"/>
          </a:p>
        </p:txBody>
      </p:sp>
    </p:spTree>
    <p:extLst>
      <p:ext uri="{BB962C8B-B14F-4D97-AF65-F5344CB8AC3E}">
        <p14:creationId xmlns:p14="http://schemas.microsoft.com/office/powerpoint/2010/main" val="414256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err="1"/>
              <a:t>Definiton</a:t>
            </a:r>
            <a:r>
              <a:rPr lang="en-US"/>
              <a:t> of weapon is…</a:t>
            </a:r>
          </a:p>
          <a:p>
            <a:r>
              <a:rPr lang="en-US"/>
              <a:t>* Refs to relevant policies included here</a:t>
            </a:r>
          </a:p>
        </p:txBody>
      </p:sp>
      <p:sp>
        <p:nvSpPr>
          <p:cNvPr id="4" name="Slide Number Placeholder 3"/>
          <p:cNvSpPr>
            <a:spLocks noGrp="1"/>
          </p:cNvSpPr>
          <p:nvPr>
            <p:ph type="sldNum" sz="quarter" idx="5"/>
          </p:nvPr>
        </p:nvSpPr>
        <p:spPr/>
        <p:txBody>
          <a:bodyPr/>
          <a:lstStyle/>
          <a:p>
            <a:fld id="{7C460EFD-2798-0C44-B87C-D259C30944DB}" type="slidenum">
              <a:rPr lang="en-US" smtClean="0"/>
              <a:t>28</a:t>
            </a:fld>
            <a:endParaRPr lang="en-US"/>
          </a:p>
        </p:txBody>
      </p:sp>
    </p:spTree>
    <p:extLst>
      <p:ext uri="{BB962C8B-B14F-4D97-AF65-F5344CB8AC3E}">
        <p14:creationId xmlns:p14="http://schemas.microsoft.com/office/powerpoint/2010/main" val="377308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AU" sz="1200" kern="1200" dirty="0">
                <a:solidFill>
                  <a:schemeClr val="tx1"/>
                </a:solidFill>
                <a:effectLst/>
                <a:latin typeface="+mn-lt"/>
                <a:ea typeface="+mn-ea"/>
                <a:cs typeface="+mn-cs"/>
              </a:rPr>
              <a:t>AI Principles: Recommendations on the Ethical Use of Artificial Intelligence by the Department of Defense, Defense Innovation Board.</a:t>
            </a:r>
            <a:r>
              <a:rPr lang="en-AU" dirty="0">
                <a:effectLst/>
              </a:rPr>
              <a:t> </a:t>
            </a:r>
          </a:p>
          <a:p>
            <a:r>
              <a:rPr lang="en-US" dirty="0"/>
              <a:t>^ NATO</a:t>
            </a:r>
          </a:p>
          <a:p>
            <a:r>
              <a:rPr lang="en-US" baseline="30000" dirty="0"/>
              <a:t># </a:t>
            </a:r>
            <a:r>
              <a:rPr lang="en-US" dirty="0"/>
              <a:t>MEAID</a:t>
            </a:r>
          </a:p>
        </p:txBody>
      </p:sp>
      <p:sp>
        <p:nvSpPr>
          <p:cNvPr id="4" name="Slide Number Placeholder 3"/>
          <p:cNvSpPr>
            <a:spLocks noGrp="1"/>
          </p:cNvSpPr>
          <p:nvPr>
            <p:ph type="sldNum" sz="quarter" idx="5"/>
          </p:nvPr>
        </p:nvSpPr>
        <p:spPr/>
        <p:txBody>
          <a:bodyPr/>
          <a:lstStyle/>
          <a:p>
            <a:fld id="{7C460EFD-2798-0C44-B87C-D259C30944DB}" type="slidenum">
              <a:rPr lang="en-US" smtClean="0"/>
              <a:t>49</a:t>
            </a:fld>
            <a:endParaRPr lang="en-US"/>
          </a:p>
        </p:txBody>
      </p:sp>
    </p:spTree>
    <p:extLst>
      <p:ext uri="{BB962C8B-B14F-4D97-AF65-F5344CB8AC3E}">
        <p14:creationId xmlns:p14="http://schemas.microsoft.com/office/powerpoint/2010/main" val="219698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AU" sz="1200" kern="1200">
                <a:solidFill>
                  <a:schemeClr val="tx1"/>
                </a:solidFill>
                <a:effectLst/>
                <a:latin typeface="+mn-lt"/>
                <a:ea typeface="+mn-ea"/>
                <a:cs typeface="+mn-cs"/>
              </a:rPr>
              <a:t>Working Paper - Draft submitted by Argentina, Ecuador, Costa Rica, Nigeria, Panama, the Philippines, Sierra Leone and Uruguay, Protocol VI, 2</a:t>
            </a:r>
            <a:r>
              <a:rPr lang="en-AU" sz="1200" kern="1200" baseline="30000">
                <a:solidFill>
                  <a:schemeClr val="tx1"/>
                </a:solidFill>
                <a:effectLst/>
                <a:latin typeface="+mn-lt"/>
                <a:ea typeface="+mn-ea"/>
                <a:cs typeface="+mn-cs"/>
              </a:rPr>
              <a:t>nd</a:t>
            </a:r>
            <a:r>
              <a:rPr lang="en-AU" sz="1200" kern="1200">
                <a:solidFill>
                  <a:schemeClr val="tx1"/>
                </a:solidFill>
                <a:effectLst/>
                <a:latin typeface="+mn-lt"/>
                <a:ea typeface="+mn-ea"/>
                <a:cs typeface="+mn-cs"/>
              </a:rPr>
              <a:t> Session UNGGE on LAWS, July 2022.</a:t>
            </a:r>
            <a:r>
              <a:rPr lang="en-AU">
                <a:effectLst/>
              </a:rPr>
              <a:t> </a:t>
            </a:r>
            <a:endParaRPr lang="en-US"/>
          </a:p>
          <a:p>
            <a:r>
              <a:rPr lang="en-US"/>
              <a:t>^ NATO</a:t>
            </a:r>
          </a:p>
        </p:txBody>
      </p:sp>
      <p:sp>
        <p:nvSpPr>
          <p:cNvPr id="4" name="Slide Number Placeholder 3"/>
          <p:cNvSpPr>
            <a:spLocks noGrp="1"/>
          </p:cNvSpPr>
          <p:nvPr>
            <p:ph type="sldNum" sz="quarter" idx="5"/>
          </p:nvPr>
        </p:nvSpPr>
        <p:spPr/>
        <p:txBody>
          <a:bodyPr/>
          <a:lstStyle/>
          <a:p>
            <a:fld id="{7C460EFD-2798-0C44-B87C-D259C30944DB}" type="slidenum">
              <a:rPr lang="en-US" smtClean="0"/>
              <a:t>50</a:t>
            </a:fld>
            <a:endParaRPr lang="en-US"/>
          </a:p>
        </p:txBody>
      </p:sp>
    </p:spTree>
    <p:extLst>
      <p:ext uri="{BB962C8B-B14F-4D97-AF65-F5344CB8AC3E}">
        <p14:creationId xmlns:p14="http://schemas.microsoft.com/office/powerpoint/2010/main" val="55227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8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D0C1-F404-00B9-4D8D-23BBD18AE359}"/>
              </a:ext>
            </a:extLst>
          </p:cNvPr>
          <p:cNvSpPr>
            <a:spLocks noGrp="1"/>
          </p:cNvSpPr>
          <p:nvPr>
            <p:ph type="ctrTitle"/>
          </p:nvPr>
        </p:nvSpPr>
        <p:spPr>
          <a:xfrm>
            <a:off x="1524000" y="2025879"/>
            <a:ext cx="9144000" cy="2387600"/>
          </a:xfr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BA43DDF6-A1A7-92B5-81F9-D73A59A6FAE8}"/>
              </a:ext>
            </a:extLst>
          </p:cNvPr>
          <p:cNvSpPr>
            <a:spLocks noGrp="1"/>
          </p:cNvSpPr>
          <p:nvPr>
            <p:ph type="dt" sz="half" idx="10"/>
          </p:nvPr>
        </p:nvSpPr>
        <p:spPr/>
        <p:txBody>
          <a:bodyPr/>
          <a:lstStyle/>
          <a:p>
            <a:fld id="{E9FC3211-A198-4D41-8350-A21FC7F76568}" type="datetimeFigureOut">
              <a:rPr lang="en-US" smtClean="0"/>
              <a:t>3/6/2026</a:t>
            </a:fld>
            <a:endParaRPr lang="en-US"/>
          </a:p>
        </p:txBody>
      </p:sp>
      <p:sp>
        <p:nvSpPr>
          <p:cNvPr id="5" name="Footer Placeholder 4">
            <a:extLst>
              <a:ext uri="{FF2B5EF4-FFF2-40B4-BE49-F238E27FC236}">
                <a16:creationId xmlns:a16="http://schemas.microsoft.com/office/drawing/2014/main" id="{0EE7C585-3F22-1125-9CC0-C5F30C89A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C3BD3-577B-5451-6953-84E0876BD504}"/>
              </a:ext>
            </a:extLst>
          </p:cNvPr>
          <p:cNvSpPr>
            <a:spLocks noGrp="1"/>
          </p:cNvSpPr>
          <p:nvPr>
            <p:ph type="sldNum" sz="quarter" idx="12"/>
          </p:nvPr>
        </p:nvSpPr>
        <p:spPr/>
        <p:txBody>
          <a:bodyPr/>
          <a:lstStyle/>
          <a:p>
            <a:fld id="{4B89298C-9409-4641-9354-534B7D8FC4A2}" type="slidenum">
              <a:rPr lang="en-US" smtClean="0"/>
              <a:t>‹#›</a:t>
            </a:fld>
            <a:endParaRPr lang="en-US"/>
          </a:p>
        </p:txBody>
      </p:sp>
    </p:spTree>
    <p:extLst>
      <p:ext uri="{BB962C8B-B14F-4D97-AF65-F5344CB8AC3E}">
        <p14:creationId xmlns:p14="http://schemas.microsoft.com/office/powerpoint/2010/main" val="286064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FEB4-8457-C2FC-4DD4-0C8E4D55FD8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9AF12E-BC01-F047-1B40-D36281F6ECC2}"/>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23ECB9-4B55-6B16-3BD2-435BAAE46E0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5" name="Footer Placeholder 4">
            <a:extLst>
              <a:ext uri="{FF2B5EF4-FFF2-40B4-BE49-F238E27FC236}">
                <a16:creationId xmlns:a16="http://schemas.microsoft.com/office/drawing/2014/main" id="{A53F27A6-2C7A-1574-DC89-3FA1F6BC0CC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02105DD-05E7-214D-A4DB-33927ED6DC6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90266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66089-0F4F-4F7F-5C2A-232B44E254CF}"/>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AE2A61-9225-3302-64AD-1364705998D0}"/>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D3FA34-3F9A-3121-E3BB-FA41C96CF83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5" name="Footer Placeholder 4">
            <a:extLst>
              <a:ext uri="{FF2B5EF4-FFF2-40B4-BE49-F238E27FC236}">
                <a16:creationId xmlns:a16="http://schemas.microsoft.com/office/drawing/2014/main" id="{F89CEF03-74F6-2FE3-0A55-2415F465176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494AFCD-0F82-B57A-663E-13BF9BC41F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420386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3F2B-EF07-F7F0-1560-4E2E1AAB8E35}"/>
              </a:ext>
            </a:extLst>
          </p:cNvPr>
          <p:cNvSpPr>
            <a:spLocks noGrp="1"/>
          </p:cNvSpPr>
          <p:nvPr>
            <p:ph type="title"/>
          </p:nvPr>
        </p:nvSpPr>
        <p:spPr/>
        <p:txBody>
          <a:bodyPr/>
          <a:lstStyle>
            <a:lvl1pPr>
              <a:defRPr>
                <a:solidFill>
                  <a:srgbClr val="00385A"/>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2DAB9ED-4DE4-3999-A873-CA259ADC6D1A}"/>
              </a:ext>
            </a:extLst>
          </p:cNvPr>
          <p:cNvSpPr>
            <a:spLocks noGrp="1"/>
          </p:cNvSpPr>
          <p:nvPr>
            <p:ph idx="1"/>
          </p:nvPr>
        </p:nvSpPr>
        <p:spPr>
          <a:xfrm>
            <a:off x="838200" y="1825625"/>
            <a:ext cx="10515600" cy="4020004"/>
          </a:xfrm>
        </p:spPr>
        <p:txBody>
          <a:bodyPr/>
          <a:lstStyle>
            <a:lvl1pPr>
              <a:lnSpc>
                <a:spcPct val="100000"/>
              </a:lnSpc>
              <a:spcBef>
                <a:spcPts val="600"/>
              </a:spcBef>
              <a:spcAft>
                <a:spcPts val="600"/>
              </a:spcAft>
              <a:defRPr>
                <a:latin typeface="Arial" panose="020B0604020202020204" pitchFamily="34" charset="0"/>
                <a:cs typeface="Arial" panose="020B0604020202020204" pitchFamily="34" charset="0"/>
              </a:defRPr>
            </a:lvl1pPr>
            <a:lvl2pPr>
              <a:lnSpc>
                <a:spcPct val="100000"/>
              </a:lnSpc>
              <a:spcBef>
                <a:spcPts val="600"/>
              </a:spcBef>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600"/>
              </a:spcBef>
              <a:spcAft>
                <a:spcPts val="600"/>
              </a:spcAft>
              <a:defRPr>
                <a:latin typeface="Arial" panose="020B0604020202020204" pitchFamily="34" charset="0"/>
                <a:cs typeface="Arial" panose="020B0604020202020204" pitchFamily="34" charset="0"/>
              </a:defRPr>
            </a:lvl4pPr>
            <a:lvl5pPr>
              <a:lnSpc>
                <a:spcPct val="100000"/>
              </a:lnSpc>
              <a:spcBef>
                <a:spcPts val="600"/>
              </a:spcBef>
              <a:spcAft>
                <a:spcPts val="600"/>
              </a:spcAft>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FD9E3AC1-A2EC-572F-847C-BA99024AE1A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EEC8513-0549-0AEE-1FE7-48A4D2E3DEF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pic>
        <p:nvPicPr>
          <p:cNvPr id="7" name="Picture 6" descr="A picture containing logo&#10;&#10;Description automatically generated">
            <a:extLst>
              <a:ext uri="{FF2B5EF4-FFF2-40B4-BE49-F238E27FC236}">
                <a16:creationId xmlns:a16="http://schemas.microsoft.com/office/drawing/2014/main" id="{0DE5C6DE-930B-F36A-A604-0848ACFA9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207" y="5515600"/>
            <a:ext cx="2486793" cy="1148550"/>
          </a:xfrm>
          <a:prstGeom prst="rect">
            <a:avLst/>
          </a:prstGeom>
        </p:spPr>
      </p:pic>
      <p:sp>
        <p:nvSpPr>
          <p:cNvPr id="9" name="TextBox 8">
            <a:extLst>
              <a:ext uri="{FF2B5EF4-FFF2-40B4-BE49-F238E27FC236}">
                <a16:creationId xmlns:a16="http://schemas.microsoft.com/office/drawing/2014/main" id="{FA326B01-9D49-3879-0A54-F8359419E9E1}"/>
              </a:ext>
            </a:extLst>
          </p:cNvPr>
          <p:cNvSpPr txBox="1"/>
          <p:nvPr userDrawn="1"/>
        </p:nvSpPr>
        <p:spPr>
          <a:xfrm>
            <a:off x="5691615" y="6402540"/>
            <a:ext cx="6094378" cy="261610"/>
          </a:xfrm>
          <a:prstGeom prst="rect">
            <a:avLst/>
          </a:prstGeom>
          <a:noFill/>
        </p:spPr>
        <p:txBody>
          <a:bodyPr wrap="square">
            <a:spAutoFit/>
          </a:bodyPr>
          <a:lstStyle/>
          <a:p>
            <a:pPr marL="0" marR="0" algn="r">
              <a:spcBef>
                <a:spcPts val="0"/>
              </a:spcBef>
              <a:spcAft>
                <a:spcPts val="0"/>
              </a:spcAft>
              <a:tabLst>
                <a:tab pos="2865755" algn="ctr"/>
                <a:tab pos="5731510" algn="r"/>
              </a:tabLst>
            </a:pPr>
            <a:r>
              <a:rPr lang="en-AU" sz="1100" dirty="0">
                <a:solidFill>
                  <a:srgbClr val="3B3838"/>
                </a:solidFill>
                <a:effectLst/>
                <a:latin typeface="Arial" panose="020B0604020202020204" pitchFamily="34" charset="0"/>
                <a:ea typeface="Calibri" panose="020F0502020204030204" pitchFamily="34" charset="0"/>
                <a:cs typeface="Arial" panose="020B0604020202020204" pitchFamily="34" charset="0"/>
              </a:rPr>
              <a:t>RAID Toolkit – Consultation version 2023</a:t>
            </a:r>
            <a:endParaRPr lang="en-A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574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060E-B94A-4FAE-500E-172F04EE2918}"/>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75CD709-8C41-5C2A-E528-CDC8A6F8F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4089E1-24C5-7DC8-5F4C-65F83083C46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5" name="Footer Placeholder 4">
            <a:extLst>
              <a:ext uri="{FF2B5EF4-FFF2-40B4-BE49-F238E27FC236}">
                <a16:creationId xmlns:a16="http://schemas.microsoft.com/office/drawing/2014/main" id="{DCDFE8D5-C383-5707-6360-0336F620A04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83CA4F5-CE48-B44D-F73C-4555E1C2923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371210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F6C5-5FC2-A95E-978F-16FB7CFB518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8B0753-DC8F-7DBD-A875-5CA3D604901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7ADEC4-08A8-33D9-3964-E22F522194AF}"/>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170AA1-F2FC-FEED-31F5-1C98488AB4C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6" name="Footer Placeholder 5">
            <a:extLst>
              <a:ext uri="{FF2B5EF4-FFF2-40B4-BE49-F238E27FC236}">
                <a16:creationId xmlns:a16="http://schemas.microsoft.com/office/drawing/2014/main" id="{6F4C883E-3AFA-CFC9-B754-F8E984B4207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6EB782B4-31DE-A513-38A8-DF1722432B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39592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AAFA-F6CF-CE3A-2CFE-A1FB64057A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3FCD62-3554-D97D-1E0E-E96A249621A5}"/>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575EE5-709A-BE3F-C53E-1D9A51D5E26F}"/>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8232A3-5C57-52B5-60A8-680AF9914FFE}"/>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27D6FA-E5C8-32B7-13C4-A37585A63BE6}"/>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185D8E-87A5-3D2F-A978-0594F7A18D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8" name="Footer Placeholder 7">
            <a:extLst>
              <a:ext uri="{FF2B5EF4-FFF2-40B4-BE49-F238E27FC236}">
                <a16:creationId xmlns:a16="http://schemas.microsoft.com/office/drawing/2014/main" id="{08E37EA4-30E0-83F7-E8FA-C34FBEB802E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D052900F-6E75-1B91-D181-8DB197F8202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64632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6B62-99DF-C4ED-7FAD-4766182C533D}"/>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BE1F96CD-CE8F-D70C-F60B-ABA6E2E47F8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4" name="Footer Placeholder 3">
            <a:extLst>
              <a:ext uri="{FF2B5EF4-FFF2-40B4-BE49-F238E27FC236}">
                <a16:creationId xmlns:a16="http://schemas.microsoft.com/office/drawing/2014/main" id="{9239BE1C-BEC8-41F5-883F-944A92D7783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23ABD4C6-CA82-341E-1549-CB6F728DA21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38981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15CCB-14B8-8B86-370C-56852DACBA7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3" name="Footer Placeholder 2">
            <a:extLst>
              <a:ext uri="{FF2B5EF4-FFF2-40B4-BE49-F238E27FC236}">
                <a16:creationId xmlns:a16="http://schemas.microsoft.com/office/drawing/2014/main" id="{23B1B16D-3F04-CF61-F991-29368A64F2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C7D3F6BF-53A8-3B5F-E685-07CFA3EE6C7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245807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DE97-BD47-2680-91BA-DB9E3F35DDF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B2F71E-244F-7E5C-4BB5-DCFBA7FB1B8C}"/>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4AB64A-1E89-9461-7476-A46046F7E293}"/>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19A332-AFCA-6D38-4085-7A082FDF0D3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6" name="Footer Placeholder 5">
            <a:extLst>
              <a:ext uri="{FF2B5EF4-FFF2-40B4-BE49-F238E27FC236}">
                <a16:creationId xmlns:a16="http://schemas.microsoft.com/office/drawing/2014/main" id="{8720BC06-724A-1584-7E21-AD4AA0ED2EC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C3E19265-A9CD-2D01-59EA-AFA54BEBB75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267675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89E1-646C-94E5-1FD0-8949D328E1A9}"/>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31E62C9-C049-1637-7932-A6B63BD8BBF3}"/>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1C3CF1-0C46-A2CF-CB93-99F96538CE9C}"/>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DD430F-9828-B8D2-5793-2A29115B236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9FC3211-A198-4D41-8350-A21FC7F76568}" type="datetimeFigureOut">
              <a:rPr lang="en-US" smtClean="0"/>
              <a:pPr/>
              <a:t>3/6/2026</a:t>
            </a:fld>
            <a:endParaRPr lang="en-US"/>
          </a:p>
        </p:txBody>
      </p:sp>
      <p:sp>
        <p:nvSpPr>
          <p:cNvPr id="6" name="Footer Placeholder 5">
            <a:extLst>
              <a:ext uri="{FF2B5EF4-FFF2-40B4-BE49-F238E27FC236}">
                <a16:creationId xmlns:a16="http://schemas.microsoft.com/office/drawing/2014/main" id="{AD911BFD-003C-6A99-B0A8-3BED1DCB307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0BFD604-D0FA-F171-D727-14E9BD98AC7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89298C-9409-4641-9354-534B7D8FC4A2}" type="slidenum">
              <a:rPr lang="en-US" smtClean="0"/>
              <a:pPr/>
              <a:t>‹#›</a:t>
            </a:fld>
            <a:endParaRPr lang="en-US"/>
          </a:p>
        </p:txBody>
      </p:sp>
    </p:spTree>
    <p:extLst>
      <p:ext uri="{BB962C8B-B14F-4D97-AF65-F5344CB8AC3E}">
        <p14:creationId xmlns:p14="http://schemas.microsoft.com/office/powerpoint/2010/main" val="17558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AB56A-C0F5-9F63-2834-9B56985D8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3C8E46-D5A1-05E4-613C-CB60786D8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0EE645-AC4C-7DB6-50A0-CE9897757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C3211-A198-4D41-8350-A21FC7F76568}" type="datetimeFigureOut">
              <a:rPr lang="en-US" smtClean="0"/>
              <a:t>3/6/2026</a:t>
            </a:fld>
            <a:endParaRPr lang="en-US"/>
          </a:p>
        </p:txBody>
      </p:sp>
      <p:sp>
        <p:nvSpPr>
          <p:cNvPr id="5" name="Footer Placeholder 4">
            <a:extLst>
              <a:ext uri="{FF2B5EF4-FFF2-40B4-BE49-F238E27FC236}">
                <a16:creationId xmlns:a16="http://schemas.microsoft.com/office/drawing/2014/main" id="{9B480958-B9DF-AA8A-814D-027D2AE4D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3C6F95-952B-275E-91CF-29D9FF99C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298C-9409-4641-9354-534B7D8FC4A2}" type="slidenum">
              <a:rPr lang="en-US" smtClean="0"/>
              <a:t>‹#›</a:t>
            </a:fld>
            <a:endParaRPr lang="en-US"/>
          </a:p>
        </p:txBody>
      </p:sp>
    </p:spTree>
    <p:extLst>
      <p:ext uri="{BB962C8B-B14F-4D97-AF65-F5344CB8AC3E}">
        <p14:creationId xmlns:p14="http://schemas.microsoft.com/office/powerpoint/2010/main" val="45294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asdcrc.com.au/resources/#tas-activity-outpu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slide" Target="slide4.xml"/><Relationship Id="rId26" Type="http://schemas.openxmlformats.org/officeDocument/2006/relationships/slide" Target="slide26.xml"/><Relationship Id="rId3" Type="http://schemas.openxmlformats.org/officeDocument/2006/relationships/image" Target="../media/image5.png"/><Relationship Id="rId21" Type="http://schemas.openxmlformats.org/officeDocument/2006/relationships/slide" Target="slide12.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slide" Target="slide3.xml"/><Relationship Id="rId25" Type="http://schemas.openxmlformats.org/officeDocument/2006/relationships/slide" Target="slide17.xml"/><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slide" Target="slide10.xml"/><Relationship Id="rId29"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slide" Target="slide15.xm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slide" Target="slide14.xml"/><Relationship Id="rId28" Type="http://schemas.openxmlformats.org/officeDocument/2006/relationships/slide" Target="slide37.xml"/><Relationship Id="rId10" Type="http://schemas.openxmlformats.org/officeDocument/2006/relationships/image" Target="../media/image12.png"/><Relationship Id="rId19" Type="http://schemas.openxmlformats.org/officeDocument/2006/relationships/slide" Target="slide7.xml"/><Relationship Id="rId31" Type="http://schemas.openxmlformats.org/officeDocument/2006/relationships/slide" Target="slide63.xm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slide" Target="slide13.xml"/><Relationship Id="rId27" Type="http://schemas.openxmlformats.org/officeDocument/2006/relationships/slide" Target="slide36.xml"/><Relationship Id="rId30" Type="http://schemas.openxmlformats.org/officeDocument/2006/relationships/slide" Target="slide6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sdcrc.com.au/wp-content/uploads/2020/12/ADF-Concept-Robotic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4BF4-7055-CB3E-B6B0-C355AB822AC1}"/>
              </a:ext>
            </a:extLst>
          </p:cNvPr>
          <p:cNvSpPr>
            <a:spLocks noGrp="1"/>
          </p:cNvSpPr>
          <p:nvPr>
            <p:ph type="ctrTitle"/>
          </p:nvPr>
        </p:nvSpPr>
        <p:spPr>
          <a:xfrm>
            <a:off x="996460" y="1998170"/>
            <a:ext cx="10245969" cy="2387600"/>
          </a:xfrm>
        </p:spPr>
        <p:txBody>
          <a:bodyPr>
            <a:normAutofit/>
          </a:bodyPr>
          <a:lstStyle/>
          <a:p>
            <a:r>
              <a:rPr lang="en-US" sz="4400" b="1" dirty="0"/>
              <a:t>Responsible Artificial Intelligence for Defence (RAID) Toolkit	</a:t>
            </a:r>
          </a:p>
        </p:txBody>
      </p:sp>
      <p:sp>
        <p:nvSpPr>
          <p:cNvPr id="3" name="Subtitle 2">
            <a:extLst>
              <a:ext uri="{FF2B5EF4-FFF2-40B4-BE49-F238E27FC236}">
                <a16:creationId xmlns:a16="http://schemas.microsoft.com/office/drawing/2014/main" id="{6073E87F-7E16-EEC3-2D70-50A3BCFDCD14}"/>
              </a:ext>
            </a:extLst>
          </p:cNvPr>
          <p:cNvSpPr>
            <a:spLocks noGrp="1"/>
          </p:cNvSpPr>
          <p:nvPr>
            <p:ph type="subTitle" idx="4294967295"/>
          </p:nvPr>
        </p:nvSpPr>
        <p:spPr>
          <a:xfrm>
            <a:off x="2321168" y="4516966"/>
            <a:ext cx="7596554" cy="1655762"/>
          </a:xfrm>
        </p:spPr>
        <p:txBody>
          <a:bodyPr>
            <a:normAutofit/>
          </a:bodyPr>
          <a:lstStyle/>
          <a:p>
            <a:pPr marL="0" indent="0" algn="ctr">
              <a:buNone/>
            </a:pPr>
            <a:r>
              <a:rPr lang="en-US" sz="2000" dirty="0">
                <a:solidFill>
                  <a:schemeClr val="bg1"/>
                </a:solidFill>
                <a:latin typeface="Arial" panose="020B0604020202020204" pitchFamily="34" charset="0"/>
                <a:cs typeface="Arial" panose="020B0604020202020204" pitchFamily="34" charset="0"/>
              </a:rPr>
              <a:t>A Trusted Autonomous Systems </a:t>
            </a:r>
          </a:p>
          <a:p>
            <a:pPr marL="0" indent="0" algn="ctr">
              <a:buNone/>
            </a:pPr>
            <a:r>
              <a:rPr lang="en-US" sz="2000" dirty="0">
                <a:solidFill>
                  <a:schemeClr val="bg1"/>
                </a:solidFill>
                <a:latin typeface="Arial" panose="020B0604020202020204" pitchFamily="34" charset="0"/>
                <a:cs typeface="Arial" panose="020B0604020202020204" pitchFamily="34" charset="0"/>
              </a:rPr>
              <a:t>Ethics Uplift Project for Australian Defence industry</a:t>
            </a:r>
          </a:p>
        </p:txBody>
      </p:sp>
      <p:sp>
        <p:nvSpPr>
          <p:cNvPr id="5" name="TextBox 4">
            <a:extLst>
              <a:ext uri="{FF2B5EF4-FFF2-40B4-BE49-F238E27FC236}">
                <a16:creationId xmlns:a16="http://schemas.microsoft.com/office/drawing/2014/main" id="{CCF978E1-3F7B-1C75-6E14-037AEB4DAAA5}"/>
              </a:ext>
            </a:extLst>
          </p:cNvPr>
          <p:cNvSpPr txBox="1"/>
          <p:nvPr/>
        </p:nvSpPr>
        <p:spPr>
          <a:xfrm>
            <a:off x="3071444" y="5367886"/>
            <a:ext cx="6096000" cy="523220"/>
          </a:xfrm>
          <a:prstGeom prst="rect">
            <a:avLst/>
          </a:prstGeom>
          <a:noFill/>
        </p:spPr>
        <p:txBody>
          <a:bodyPr wrap="square" anchor="ctr">
            <a:spAutoFit/>
          </a:bodyPr>
          <a:lstStyle/>
          <a:p>
            <a:pPr algn="ctr"/>
            <a:r>
              <a:rPr lang="en-AU"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Version 1.1</a:t>
            </a:r>
          </a:p>
          <a:p>
            <a:pPr algn="ctr"/>
            <a:r>
              <a:rPr lang="en-AU"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Consultation 2023</a:t>
            </a:r>
          </a:p>
        </p:txBody>
      </p:sp>
      <p:pic>
        <p:nvPicPr>
          <p:cNvPr id="7" name="Picture 6" descr="A picture containing logo&#10;&#10;Description automatically generated">
            <a:extLst>
              <a:ext uri="{FF2B5EF4-FFF2-40B4-BE49-F238E27FC236}">
                <a16:creationId xmlns:a16="http://schemas.microsoft.com/office/drawing/2014/main" id="{68EDCA16-E1C1-89E5-E0D3-E266BDD0C439}"/>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831453" y="379432"/>
            <a:ext cx="4575982" cy="2113902"/>
          </a:xfrm>
          <a:prstGeom prst="rect">
            <a:avLst/>
          </a:prstGeom>
        </p:spPr>
      </p:pic>
      <p:pic>
        <p:nvPicPr>
          <p:cNvPr id="6" name="Picture 5">
            <a:extLst>
              <a:ext uri="{FF2B5EF4-FFF2-40B4-BE49-F238E27FC236}">
                <a16:creationId xmlns:a16="http://schemas.microsoft.com/office/drawing/2014/main" id="{A21A595C-5EC8-9F3C-AFBF-5E53BDECF9F3}"/>
              </a:ext>
            </a:extLst>
          </p:cNvPr>
          <p:cNvPicPr>
            <a:picLocks noChangeAspect="1"/>
          </p:cNvPicPr>
          <p:nvPr/>
        </p:nvPicPr>
        <p:blipFill>
          <a:blip r:embed="rId4"/>
          <a:srcRect l="13118" r="13118"/>
          <a:stretch/>
        </p:blipFill>
        <p:spPr bwMode="auto">
          <a:xfrm>
            <a:off x="9418320" y="237807"/>
            <a:ext cx="2569464" cy="14925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886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D0ECEFD-D5C1-053D-B88C-869AB105B13E}"/>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How to conduct a RAID assessment</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825625"/>
            <a:ext cx="3969072" cy="4351338"/>
          </a:xfrm>
        </p:spPr>
        <p:txBody>
          <a:bodyPr vert="horz" lIns="91440" tIns="45720" rIns="91440" bIns="45720" rtlCol="0">
            <a:normAutofit fontScale="62500" lnSpcReduction="20000"/>
          </a:bodyPr>
          <a:lstStyle/>
          <a:p>
            <a:pPr>
              <a:lnSpc>
                <a:spcPct val="120000"/>
              </a:lnSpc>
              <a:spcBef>
                <a:spcPts val="600"/>
              </a:spcBef>
              <a:spcAft>
                <a:spcPts val="600"/>
              </a:spcAft>
            </a:pPr>
            <a:r>
              <a:rPr lang="en-US" dirty="0"/>
              <a:t>After answering some basic questions about your capability in the RAID Checklist, you will be required to record the risk mitigation action taken in the RAID Risk Register.</a:t>
            </a:r>
          </a:p>
          <a:p>
            <a:pPr>
              <a:lnSpc>
                <a:spcPct val="120000"/>
              </a:lnSpc>
              <a:spcBef>
                <a:spcPts val="600"/>
              </a:spcBef>
              <a:spcAft>
                <a:spcPts val="600"/>
              </a:spcAft>
            </a:pPr>
            <a:r>
              <a:rPr lang="en-US" dirty="0"/>
              <a:t>If the Checklist identifies particular high risks associated with your capability, it will direct you to complete certain parts of a LEAPP.</a:t>
            </a:r>
          </a:p>
          <a:p>
            <a:pPr>
              <a:lnSpc>
                <a:spcPct val="120000"/>
              </a:lnSpc>
              <a:spcBef>
                <a:spcPts val="600"/>
              </a:spcBef>
              <a:spcAft>
                <a:spcPts val="600"/>
              </a:spcAft>
            </a:pPr>
            <a:r>
              <a:rPr lang="en-US" dirty="0"/>
              <a:t>The Risk Register and LEAPP are updated as the development of your capability progresses.</a:t>
            </a:r>
          </a:p>
          <a:p>
            <a:pPr>
              <a:lnSpc>
                <a:spcPct val="120000"/>
              </a:lnSpc>
              <a:spcBef>
                <a:spcPts val="600"/>
              </a:spcBef>
              <a:spcAft>
                <a:spcPts val="600"/>
              </a:spcAft>
            </a:pPr>
            <a:endParaRPr lang="en-US" dirty="0"/>
          </a:p>
        </p:txBody>
      </p:sp>
      <p:grpSp>
        <p:nvGrpSpPr>
          <p:cNvPr id="4" name="Group 3">
            <a:extLst>
              <a:ext uri="{FF2B5EF4-FFF2-40B4-BE49-F238E27FC236}">
                <a16:creationId xmlns:a16="http://schemas.microsoft.com/office/drawing/2014/main" id="{65F96070-A77C-56F3-BAB4-11A987ABB9E0}"/>
              </a:ext>
            </a:extLst>
          </p:cNvPr>
          <p:cNvGrpSpPr/>
          <p:nvPr/>
        </p:nvGrpSpPr>
        <p:grpSpPr>
          <a:xfrm>
            <a:off x="5284829" y="1641268"/>
            <a:ext cx="6630526" cy="4993955"/>
            <a:chOff x="-8243578" y="389102"/>
            <a:chExt cx="11174993" cy="6412002"/>
          </a:xfrm>
        </p:grpSpPr>
        <p:sp>
          <p:nvSpPr>
            <p:cNvPr id="29" name="Rounded Rectangle 4">
              <a:extLst>
                <a:ext uri="{FF2B5EF4-FFF2-40B4-BE49-F238E27FC236}">
                  <a16:creationId xmlns:a16="http://schemas.microsoft.com/office/drawing/2014/main" id="{052013C8-A612-1EAB-D2C1-D88E581CE8A3}"/>
                </a:ext>
              </a:extLst>
            </p:cNvPr>
            <p:cNvSpPr txBox="1"/>
            <p:nvPr/>
          </p:nvSpPr>
          <p:spPr>
            <a:xfrm>
              <a:off x="-5978784" y="389102"/>
              <a:ext cx="7141838" cy="1017124"/>
            </a:xfrm>
            <a:prstGeom prst="rect">
              <a:avLst/>
            </a:prstGeom>
            <a:solidFill>
              <a:srgbClr val="00385A"/>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RAID Checklist</a:t>
              </a:r>
            </a:p>
          </p:txBody>
        </p:sp>
        <p:sp>
          <p:nvSpPr>
            <p:cNvPr id="6" name="Down Arrow 5">
              <a:extLst>
                <a:ext uri="{FF2B5EF4-FFF2-40B4-BE49-F238E27FC236}">
                  <a16:creationId xmlns:a16="http://schemas.microsoft.com/office/drawing/2014/main" id="{868E4328-3277-965D-4128-C2158088157A}"/>
                </a:ext>
              </a:extLst>
            </p:cNvPr>
            <p:cNvSpPr/>
            <p:nvPr/>
          </p:nvSpPr>
          <p:spPr>
            <a:xfrm>
              <a:off x="-4726458" y="1514705"/>
              <a:ext cx="814832" cy="78198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 name="Down Arrow 6">
              <a:extLst>
                <a:ext uri="{FF2B5EF4-FFF2-40B4-BE49-F238E27FC236}">
                  <a16:creationId xmlns:a16="http://schemas.microsoft.com/office/drawing/2014/main" id="{5FA1B81B-6093-68F1-AA20-B91B339BB3BC}"/>
                </a:ext>
              </a:extLst>
            </p:cNvPr>
            <p:cNvSpPr/>
            <p:nvPr/>
          </p:nvSpPr>
          <p:spPr>
            <a:xfrm>
              <a:off x="-924636" y="1495117"/>
              <a:ext cx="814832" cy="74763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27" name="Rounded Rectangle 4">
              <a:extLst>
                <a:ext uri="{FF2B5EF4-FFF2-40B4-BE49-F238E27FC236}">
                  <a16:creationId xmlns:a16="http://schemas.microsoft.com/office/drawing/2014/main" id="{46AF9612-E2F1-C728-8F70-C3202F5A9B53}"/>
                </a:ext>
              </a:extLst>
            </p:cNvPr>
            <p:cNvSpPr txBox="1"/>
            <p:nvPr/>
          </p:nvSpPr>
          <p:spPr>
            <a:xfrm>
              <a:off x="-5884181" y="2380392"/>
              <a:ext cx="3287077" cy="1138030"/>
            </a:xfrm>
            <a:prstGeom prst="rect">
              <a:avLst/>
            </a:prstGeom>
            <a:solidFill>
              <a:srgbClr val="00385A"/>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RAID Risk Register</a:t>
              </a:r>
            </a:p>
          </p:txBody>
        </p:sp>
        <p:sp>
          <p:nvSpPr>
            <p:cNvPr id="25" name="Rounded Rectangle 4">
              <a:extLst>
                <a:ext uri="{FF2B5EF4-FFF2-40B4-BE49-F238E27FC236}">
                  <a16:creationId xmlns:a16="http://schemas.microsoft.com/office/drawing/2014/main" id="{011E1E50-3DD7-33F6-4C06-2ADD40BEDDC0}"/>
                </a:ext>
              </a:extLst>
            </p:cNvPr>
            <p:cNvSpPr txBox="1"/>
            <p:nvPr/>
          </p:nvSpPr>
          <p:spPr>
            <a:xfrm>
              <a:off x="-2156498" y="2355564"/>
              <a:ext cx="3303268" cy="1138030"/>
            </a:xfrm>
            <a:prstGeom prst="rect">
              <a:avLst/>
            </a:prstGeom>
            <a:solidFill>
              <a:srgbClr val="00385A"/>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RAID Risk Register</a:t>
              </a:r>
            </a:p>
          </p:txBody>
        </p:sp>
        <p:sp>
          <p:nvSpPr>
            <p:cNvPr id="23" name="Rounded Rectangle 4">
              <a:extLst>
                <a:ext uri="{FF2B5EF4-FFF2-40B4-BE49-F238E27FC236}">
                  <a16:creationId xmlns:a16="http://schemas.microsoft.com/office/drawing/2014/main" id="{554481EA-CD5A-6E3F-6FBF-AF850EE3AB97}"/>
                </a:ext>
              </a:extLst>
            </p:cNvPr>
            <p:cNvSpPr txBox="1"/>
            <p:nvPr/>
          </p:nvSpPr>
          <p:spPr>
            <a:xfrm>
              <a:off x="-2111303" y="3871365"/>
              <a:ext cx="3290639" cy="1138030"/>
            </a:xfrm>
            <a:prstGeom prst="rect">
              <a:avLst/>
            </a:prstGeom>
            <a:solidFill>
              <a:srgbClr val="00385A"/>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LEAPP</a:t>
              </a:r>
            </a:p>
          </p:txBody>
        </p:sp>
        <p:sp>
          <p:nvSpPr>
            <p:cNvPr id="11" name="TextBox 10">
              <a:extLst>
                <a:ext uri="{FF2B5EF4-FFF2-40B4-BE49-F238E27FC236}">
                  <a16:creationId xmlns:a16="http://schemas.microsoft.com/office/drawing/2014/main" id="{387B9C92-5D3E-F70B-8D10-7FBFC39CDE5B}"/>
                </a:ext>
              </a:extLst>
            </p:cNvPr>
            <p:cNvSpPr txBox="1"/>
            <p:nvPr/>
          </p:nvSpPr>
          <p:spPr>
            <a:xfrm>
              <a:off x="-3077145" y="1480306"/>
              <a:ext cx="2428876" cy="652031"/>
            </a:xfrm>
            <a:prstGeom prst="rect">
              <a:avLst/>
            </a:prstGeom>
            <a:noFill/>
          </p:spPr>
          <p:txBody>
            <a:bodyPr wrap="square" rtlCol="0">
              <a:spAutoFit/>
            </a:bodyPr>
            <a:lstStyle/>
            <a:p>
              <a:pPr algn="ctr"/>
              <a:r>
                <a:rPr lang="en-US" sz="900">
                  <a:latin typeface="Arial" panose="020B0604020202020204" pitchFamily="34" charset="0"/>
                  <a:cs typeface="Arial" panose="020B0604020202020204" pitchFamily="34" charset="0"/>
                </a:rPr>
                <a:t>Specified threshold (higher) risks identified in Checklist</a:t>
              </a:r>
            </a:p>
          </p:txBody>
        </p:sp>
        <p:sp>
          <p:nvSpPr>
            <p:cNvPr id="12" name="TextBox 11">
              <a:extLst>
                <a:ext uri="{FF2B5EF4-FFF2-40B4-BE49-F238E27FC236}">
                  <a16:creationId xmlns:a16="http://schemas.microsoft.com/office/drawing/2014/main" id="{E5796209-4570-44A8-97FF-F395EA471739}"/>
                </a:ext>
              </a:extLst>
            </p:cNvPr>
            <p:cNvSpPr txBox="1"/>
            <p:nvPr/>
          </p:nvSpPr>
          <p:spPr>
            <a:xfrm>
              <a:off x="-6229854" y="1411535"/>
              <a:ext cx="1785341" cy="829858"/>
            </a:xfrm>
            <a:prstGeom prst="rect">
              <a:avLst/>
            </a:prstGeom>
            <a:noFill/>
          </p:spPr>
          <p:txBody>
            <a:bodyPr wrap="square" rtlCol="0">
              <a:spAutoFit/>
            </a:bodyPr>
            <a:lstStyle/>
            <a:p>
              <a:pPr algn="ctr"/>
              <a:r>
                <a:rPr lang="en-US" sz="900">
                  <a:latin typeface="Arial" panose="020B0604020202020204" pitchFamily="34" charset="0"/>
                  <a:cs typeface="Arial" panose="020B0604020202020204" pitchFamily="34" charset="0"/>
                </a:rPr>
                <a:t>No threshold high risks identified in Checklist</a:t>
              </a:r>
            </a:p>
          </p:txBody>
        </p:sp>
        <p:sp>
          <p:nvSpPr>
            <p:cNvPr id="13" name="TextBox 12">
              <a:extLst>
                <a:ext uri="{FF2B5EF4-FFF2-40B4-BE49-F238E27FC236}">
                  <a16:creationId xmlns:a16="http://schemas.microsoft.com/office/drawing/2014/main" id="{1D487A07-32E6-7105-A54E-C9C1D7E4751B}"/>
                </a:ext>
              </a:extLst>
            </p:cNvPr>
            <p:cNvSpPr txBox="1"/>
            <p:nvPr/>
          </p:nvSpPr>
          <p:spPr>
            <a:xfrm>
              <a:off x="-846429" y="3435590"/>
              <a:ext cx="449668" cy="592756"/>
            </a:xfrm>
            <a:prstGeom prst="rect">
              <a:avLst/>
            </a:prstGeom>
            <a:noFill/>
          </p:spPr>
          <p:txBody>
            <a:bodyPr wrap="square" rtlCol="0">
              <a:spAutoFit/>
            </a:bodyPr>
            <a:lstStyle/>
            <a:p>
              <a:r>
                <a:rPr lang="en-US" sz="2400" b="1" dirty="0">
                  <a:solidFill>
                    <a:srgbClr val="FFC00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55EAC6E3-F1C2-2AAB-0154-A2A2DF8F54B8}"/>
                </a:ext>
              </a:extLst>
            </p:cNvPr>
            <p:cNvSpPr txBox="1"/>
            <p:nvPr/>
          </p:nvSpPr>
          <p:spPr>
            <a:xfrm>
              <a:off x="1163051" y="3857603"/>
              <a:ext cx="1768364" cy="1106477"/>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Iterative governance and risk mitigation process</a:t>
              </a:r>
            </a:p>
          </p:txBody>
        </p:sp>
        <p:sp>
          <p:nvSpPr>
            <p:cNvPr id="15" name="TextBox 14">
              <a:extLst>
                <a:ext uri="{FF2B5EF4-FFF2-40B4-BE49-F238E27FC236}">
                  <a16:creationId xmlns:a16="http://schemas.microsoft.com/office/drawing/2014/main" id="{1618AA5B-1B7D-0DA8-14C3-F13ECF0B921C}"/>
                </a:ext>
              </a:extLst>
            </p:cNvPr>
            <p:cNvSpPr txBox="1"/>
            <p:nvPr/>
          </p:nvSpPr>
          <p:spPr>
            <a:xfrm>
              <a:off x="1074969" y="2449363"/>
              <a:ext cx="1856445" cy="908892"/>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Simple, iterative risk management register</a:t>
              </a:r>
            </a:p>
          </p:txBody>
        </p:sp>
        <p:sp>
          <p:nvSpPr>
            <p:cNvPr id="16" name="Down Arrow 15">
              <a:extLst>
                <a:ext uri="{FF2B5EF4-FFF2-40B4-BE49-F238E27FC236}">
                  <a16:creationId xmlns:a16="http://schemas.microsoft.com/office/drawing/2014/main" id="{62F6CB70-E803-E44B-92A7-3782D3F5C6BD}"/>
                </a:ext>
              </a:extLst>
            </p:cNvPr>
            <p:cNvSpPr/>
            <p:nvPr/>
          </p:nvSpPr>
          <p:spPr>
            <a:xfrm>
              <a:off x="-4755974" y="3653029"/>
              <a:ext cx="814832" cy="207679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7" name="Down Arrow 16">
              <a:extLst>
                <a:ext uri="{FF2B5EF4-FFF2-40B4-BE49-F238E27FC236}">
                  <a16:creationId xmlns:a16="http://schemas.microsoft.com/office/drawing/2014/main" id="{C2DC9EAE-FC98-BD33-D132-FF9D48210391}"/>
                </a:ext>
              </a:extLst>
            </p:cNvPr>
            <p:cNvSpPr/>
            <p:nvPr/>
          </p:nvSpPr>
          <p:spPr>
            <a:xfrm>
              <a:off x="-912280" y="5139739"/>
              <a:ext cx="814832" cy="61369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21" name="Rounded Rectangle 4">
              <a:extLst>
                <a:ext uri="{FF2B5EF4-FFF2-40B4-BE49-F238E27FC236}">
                  <a16:creationId xmlns:a16="http://schemas.microsoft.com/office/drawing/2014/main" id="{72328208-033D-5980-0DC8-8D2E172E7E2D}"/>
                </a:ext>
              </a:extLst>
            </p:cNvPr>
            <p:cNvSpPr txBox="1"/>
            <p:nvPr/>
          </p:nvSpPr>
          <p:spPr>
            <a:xfrm>
              <a:off x="-6066871" y="5783981"/>
              <a:ext cx="7141840" cy="1017123"/>
            </a:xfrm>
            <a:prstGeom prst="rect">
              <a:avLst/>
            </a:prstGeom>
            <a:solidFill>
              <a:srgbClr val="00385A"/>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r>
                <a:rPr lang="en-GB" dirty="0">
                  <a:latin typeface="Arial" panose="020B0604020202020204" pitchFamily="34" charset="0"/>
                  <a:cs typeface="Arial" panose="020B0604020202020204" pitchFamily="34" charset="0"/>
                </a:rPr>
                <a:t>Introduction into Service</a:t>
              </a:r>
            </a:p>
          </p:txBody>
        </p:sp>
        <p:sp>
          <p:nvSpPr>
            <p:cNvPr id="19" name="Striped Right Arrow 18">
              <a:extLst>
                <a:ext uri="{FF2B5EF4-FFF2-40B4-BE49-F238E27FC236}">
                  <a16:creationId xmlns:a16="http://schemas.microsoft.com/office/drawing/2014/main" id="{22B1DA34-E60F-E568-FAE3-F1CF93C48349}"/>
                </a:ext>
              </a:extLst>
            </p:cNvPr>
            <p:cNvSpPr/>
            <p:nvPr/>
          </p:nvSpPr>
          <p:spPr>
            <a:xfrm rot="5400000">
              <a:off x="-9669445" y="2387856"/>
              <a:ext cx="5280610" cy="2428875"/>
            </a:xfrm>
            <a:prstGeom prst="stripedRightArrow">
              <a:avLst>
                <a:gd name="adj1" fmla="val 42941"/>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STANDARD CAPABILITY ACQUISITION PROCESSES </a:t>
              </a:r>
            </a:p>
            <a:p>
              <a:pPr algn="ctr"/>
              <a:r>
                <a:rPr lang="en-US" sz="1050" dirty="0">
                  <a:latin typeface="Arial" panose="020B0604020202020204" pitchFamily="34" charset="0"/>
                  <a:cs typeface="Arial" panose="020B0604020202020204" pitchFamily="34" charset="0"/>
                </a:rPr>
                <a:t>(ONE DEFENCE CAPABILITY SYSTEM)</a:t>
              </a:r>
            </a:p>
          </p:txBody>
        </p:sp>
      </p:grpSp>
    </p:spTree>
    <p:extLst>
      <p:ext uri="{BB962C8B-B14F-4D97-AF65-F5344CB8AC3E}">
        <p14:creationId xmlns:p14="http://schemas.microsoft.com/office/powerpoint/2010/main" val="345646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5209-F86B-8838-8F97-E3F5E3951607}"/>
              </a:ext>
            </a:extLst>
          </p:cNvPr>
          <p:cNvSpPr>
            <a:spLocks noGrp="1"/>
          </p:cNvSpPr>
          <p:nvPr>
            <p:ph type="title"/>
          </p:nvPr>
        </p:nvSpPr>
        <p:spPr>
          <a:xfrm>
            <a:off x="838200" y="623032"/>
            <a:ext cx="10515600" cy="1325563"/>
          </a:xfrm>
        </p:spPr>
        <p:txBody>
          <a:bodyPr>
            <a:normAutofit/>
          </a:bodyPr>
          <a:lstStyle/>
          <a:p>
            <a:r>
              <a:rPr lang="en-US" sz="4000" dirty="0"/>
              <a:t>When to engage Defence</a:t>
            </a:r>
          </a:p>
        </p:txBody>
      </p:sp>
      <p:sp>
        <p:nvSpPr>
          <p:cNvPr id="3" name="Content Placeholder 2">
            <a:extLst>
              <a:ext uri="{FF2B5EF4-FFF2-40B4-BE49-F238E27FC236}">
                <a16:creationId xmlns:a16="http://schemas.microsoft.com/office/drawing/2014/main" id="{C6B55959-28BE-7A94-9E0E-C5016723BA55}"/>
              </a:ext>
            </a:extLst>
          </p:cNvPr>
          <p:cNvSpPr>
            <a:spLocks noGrp="1"/>
          </p:cNvSpPr>
          <p:nvPr>
            <p:ph idx="1"/>
          </p:nvPr>
        </p:nvSpPr>
        <p:spPr>
          <a:xfrm>
            <a:off x="838199" y="1883630"/>
            <a:ext cx="10515599" cy="4739908"/>
          </a:xfrm>
        </p:spPr>
        <p:txBody>
          <a:bodyPr vert="horz" lIns="91440" tIns="45720" rIns="91440" bIns="45720" rtlCol="0">
            <a:normAutofit fontScale="55000" lnSpcReduction="20000"/>
          </a:bodyPr>
          <a:lstStyle/>
          <a:p>
            <a:pPr>
              <a:lnSpc>
                <a:spcPct val="120000"/>
              </a:lnSpc>
              <a:spcBef>
                <a:spcPts val="600"/>
              </a:spcBef>
              <a:spcAft>
                <a:spcPts val="600"/>
              </a:spcAft>
            </a:pPr>
            <a:r>
              <a:rPr lang="en-AU" dirty="0"/>
              <a:t>The Checklist should be completed when you are designing or developing any AI capability – either in conjunction with Defence or that you propose to sell to Defence.  </a:t>
            </a:r>
          </a:p>
          <a:p>
            <a:pPr>
              <a:lnSpc>
                <a:spcPct val="120000"/>
              </a:lnSpc>
              <a:spcBef>
                <a:spcPts val="600"/>
              </a:spcBef>
              <a:spcAft>
                <a:spcPts val="600"/>
              </a:spcAft>
            </a:pPr>
            <a:r>
              <a:rPr lang="en-AU" dirty="0"/>
              <a:t>It applies to any proposal that entails the use of an AI capability by Defence; it is not limited to those proposals involving the use of AI functionality in weapons, weapons systems or other means or methods of warfare. </a:t>
            </a:r>
          </a:p>
          <a:p>
            <a:pPr>
              <a:lnSpc>
                <a:spcPct val="120000"/>
              </a:lnSpc>
              <a:spcBef>
                <a:spcPts val="600"/>
              </a:spcBef>
              <a:spcAft>
                <a:spcPts val="600"/>
              </a:spcAft>
            </a:pPr>
            <a:r>
              <a:rPr lang="en-AU" dirty="0"/>
              <a:t>It should be used as early as possible during the design and development phase, for any AI capability that is intended to be sold to Defence.  It is recognised that this decision will be made at various stages during the design cycle, however, the earlier anticipated Defence governance and assurance considerations are identified, and risks mitigated, the greater the competitive advantage and the less onerous certification requirements will be when introducing an AI capability into Defence service. </a:t>
            </a:r>
          </a:p>
          <a:p>
            <a:pPr>
              <a:lnSpc>
                <a:spcPct val="120000"/>
              </a:lnSpc>
              <a:spcBef>
                <a:spcPts val="600"/>
              </a:spcBef>
              <a:spcAft>
                <a:spcPts val="600"/>
              </a:spcAft>
            </a:pPr>
            <a:r>
              <a:rPr lang="en-US" dirty="0"/>
              <a:t>The RAID Checklist and Toolkit are not Defence products; rather they are documents that are intended to identify for you what to prepare for to aid in eventual certification of your AI capability for Defence acquisition.</a:t>
            </a:r>
          </a:p>
          <a:p>
            <a:pPr>
              <a:lnSpc>
                <a:spcPct val="120000"/>
              </a:lnSpc>
              <a:spcBef>
                <a:spcPts val="600"/>
              </a:spcBef>
              <a:spcAft>
                <a:spcPts val="600"/>
              </a:spcAft>
            </a:pPr>
            <a:r>
              <a:rPr lang="en-US" dirty="0"/>
              <a:t>The content of the Toolkit will in some cases replicate what is found in other Defence acquisition processes but will highlight the specific legal and ethical assurance tasks you are anticipated to need to undertake mitigate the legal and ethical risks associated with your capability. </a:t>
            </a:r>
            <a:r>
              <a:rPr lang="en-AU" dirty="0"/>
              <a:t>  </a:t>
            </a:r>
          </a:p>
        </p:txBody>
      </p:sp>
    </p:spTree>
    <p:extLst>
      <p:ext uri="{BB962C8B-B14F-4D97-AF65-F5344CB8AC3E}">
        <p14:creationId xmlns:p14="http://schemas.microsoft.com/office/powerpoint/2010/main" val="115263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a:xfrm>
            <a:off x="838200" y="500062"/>
            <a:ext cx="10692384" cy="1325563"/>
          </a:xfrm>
        </p:spPr>
        <p:txBody>
          <a:bodyPr>
            <a:normAutofit/>
          </a:bodyPr>
          <a:lstStyle/>
          <a:p>
            <a:r>
              <a:rPr lang="en-US" sz="4000" dirty="0"/>
              <a:t>The Responsible AI for Defence (RAID) Toolkit</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lnSpc>
                <a:spcPct val="100000"/>
              </a:lnSpc>
              <a:spcBef>
                <a:spcPts val="600"/>
              </a:spcBef>
              <a:spcAft>
                <a:spcPts val="600"/>
              </a:spcAft>
              <a:buNone/>
            </a:pPr>
            <a:r>
              <a:rPr lang="en-US" sz="2400" dirty="0"/>
              <a:t>The Toolkit comprises three Tools:</a:t>
            </a:r>
          </a:p>
          <a:p>
            <a:pPr lvl="1">
              <a:lnSpc>
                <a:spcPct val="100000"/>
              </a:lnSpc>
              <a:spcBef>
                <a:spcPts val="600"/>
              </a:spcBef>
              <a:spcAft>
                <a:spcPts val="600"/>
              </a:spcAft>
            </a:pPr>
            <a:r>
              <a:rPr lang="en-US" sz="2000" dirty="0"/>
              <a:t>RAID Checklist</a:t>
            </a:r>
          </a:p>
          <a:p>
            <a:pPr lvl="1">
              <a:lnSpc>
                <a:spcPct val="100000"/>
              </a:lnSpc>
              <a:spcBef>
                <a:spcPts val="600"/>
              </a:spcBef>
              <a:spcAft>
                <a:spcPts val="600"/>
              </a:spcAft>
            </a:pPr>
            <a:r>
              <a:rPr lang="en-US" sz="2000" dirty="0"/>
              <a:t>RAID Risk Register</a:t>
            </a:r>
          </a:p>
          <a:p>
            <a:pPr lvl="1">
              <a:lnSpc>
                <a:spcPct val="100000"/>
              </a:lnSpc>
              <a:spcBef>
                <a:spcPts val="600"/>
              </a:spcBef>
              <a:spcAft>
                <a:spcPts val="600"/>
              </a:spcAft>
            </a:pPr>
            <a:r>
              <a:rPr lang="en-US" sz="2000" dirty="0"/>
              <a:t>Legal and Ethical Assurance Program Plan (LEAPP)</a:t>
            </a:r>
          </a:p>
          <a:p>
            <a:pPr marL="0" indent="0">
              <a:lnSpc>
                <a:spcPct val="100000"/>
              </a:lnSpc>
              <a:spcBef>
                <a:spcPts val="600"/>
              </a:spcBef>
              <a:spcAft>
                <a:spcPts val="600"/>
              </a:spcAft>
              <a:buNone/>
            </a:pPr>
            <a:r>
              <a:rPr lang="en-US" sz="2400" dirty="0"/>
              <a:t>The RAID Toolkit comprising templates on guidance material will be posted and maintained on the </a:t>
            </a:r>
            <a:r>
              <a:rPr lang="en-US" sz="2400" dirty="0">
                <a:hlinkClick r:id="rId2"/>
              </a:rPr>
              <a:t>Trusted Autonomous Systems website</a:t>
            </a:r>
            <a:r>
              <a:rPr lang="en-US" sz="2400" dirty="0"/>
              <a:t>. </a:t>
            </a:r>
          </a:p>
        </p:txBody>
      </p:sp>
    </p:spTree>
    <p:extLst>
      <p:ext uri="{BB962C8B-B14F-4D97-AF65-F5344CB8AC3E}">
        <p14:creationId xmlns:p14="http://schemas.microsoft.com/office/powerpoint/2010/main" val="232976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RAID Checklist</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lstStyle/>
          <a:p>
            <a:pPr>
              <a:lnSpc>
                <a:spcPct val="100000"/>
              </a:lnSpc>
              <a:spcBef>
                <a:spcPts val="600"/>
              </a:spcBef>
              <a:spcAft>
                <a:spcPts val="600"/>
              </a:spcAft>
            </a:pPr>
            <a:r>
              <a:rPr lang="en-AU" dirty="0"/>
              <a:t>Completion of the </a:t>
            </a:r>
            <a:r>
              <a:rPr lang="en-AU" b="1" dirty="0"/>
              <a:t>RAID Checklist</a:t>
            </a:r>
            <a:r>
              <a:rPr lang="en-AU" dirty="0"/>
              <a:t> identifies which parts of the </a:t>
            </a:r>
            <a:r>
              <a:rPr lang="en-AU" b="1" dirty="0"/>
              <a:t>LEAPP</a:t>
            </a:r>
            <a:r>
              <a:rPr lang="en-AU" dirty="0"/>
              <a:t> require completion. </a:t>
            </a:r>
          </a:p>
          <a:p>
            <a:pPr>
              <a:lnSpc>
                <a:spcPct val="100000"/>
              </a:lnSpc>
              <a:spcBef>
                <a:spcPts val="600"/>
              </a:spcBef>
              <a:spcAft>
                <a:spcPts val="600"/>
              </a:spcAft>
            </a:pPr>
            <a:r>
              <a:rPr lang="en-AU" dirty="0"/>
              <a:t>The </a:t>
            </a:r>
            <a:r>
              <a:rPr lang="en-AU" b="1" dirty="0"/>
              <a:t>RAID Checklist </a:t>
            </a:r>
            <a:r>
              <a:rPr lang="en-AU" dirty="0"/>
              <a:t>is the entry level to the Toolkit and risk identification process.</a:t>
            </a:r>
          </a:p>
          <a:p>
            <a:pPr>
              <a:lnSpc>
                <a:spcPct val="100000"/>
              </a:lnSpc>
              <a:spcBef>
                <a:spcPts val="600"/>
              </a:spcBef>
              <a:spcAft>
                <a:spcPts val="600"/>
              </a:spcAft>
            </a:pPr>
            <a:endParaRPr lang="en-AU" dirty="0"/>
          </a:p>
        </p:txBody>
      </p:sp>
    </p:spTree>
    <p:extLst>
      <p:ext uri="{BB962C8B-B14F-4D97-AF65-F5344CB8AC3E}">
        <p14:creationId xmlns:p14="http://schemas.microsoft.com/office/powerpoint/2010/main" val="405484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RAID Risk Register</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690688"/>
            <a:ext cx="10515600" cy="4735025"/>
          </a:xfrm>
        </p:spPr>
        <p:txBody>
          <a:bodyPr>
            <a:normAutofit fontScale="62500" lnSpcReduction="20000"/>
          </a:bodyPr>
          <a:lstStyle/>
          <a:p>
            <a:pPr marL="0" indent="0">
              <a:lnSpc>
                <a:spcPct val="120000"/>
              </a:lnSpc>
              <a:buNone/>
            </a:pPr>
            <a:r>
              <a:rPr lang="en-AU" dirty="0"/>
              <a:t>Record the identified risks and the steps taken to resolve or mitigate them in the project </a:t>
            </a:r>
            <a:r>
              <a:rPr lang="en-AU" b="1" dirty="0"/>
              <a:t>RAID Risk Register</a:t>
            </a:r>
            <a:r>
              <a:rPr lang="en-AU" dirty="0"/>
              <a:t>. Depending on the stage of the acquisition, this may require revising as the capability design and development progresses and the risk mitigation or resolution process can be more refined.  </a:t>
            </a:r>
          </a:p>
          <a:p>
            <a:pPr marL="0" indent="0">
              <a:lnSpc>
                <a:spcPct val="120000"/>
              </a:lnSpc>
              <a:buNone/>
            </a:pPr>
            <a:r>
              <a:rPr lang="en-AU" dirty="0"/>
              <a:t>Create </a:t>
            </a:r>
            <a:r>
              <a:rPr lang="en-AU" b="1" dirty="0"/>
              <a:t>Risk Register </a:t>
            </a:r>
            <a:r>
              <a:rPr lang="en-AU" dirty="0"/>
              <a:t>(see Resource E. RAID Risk Register) with detail for each project activity: </a:t>
            </a:r>
          </a:p>
          <a:p>
            <a:pPr lvl="1">
              <a:lnSpc>
                <a:spcPct val="120000"/>
              </a:lnSpc>
            </a:pPr>
            <a:r>
              <a:rPr lang="en-AU" dirty="0"/>
              <a:t>Define the activity you are undertaking.</a:t>
            </a:r>
          </a:p>
          <a:p>
            <a:pPr lvl="1">
              <a:lnSpc>
                <a:spcPct val="120000"/>
              </a:lnSpc>
            </a:pPr>
            <a:r>
              <a:rPr lang="en-AU" dirty="0"/>
              <a:t>Indicate the LEAPP output and topic the activity is intended to address. </a:t>
            </a:r>
          </a:p>
          <a:p>
            <a:pPr lvl="1">
              <a:lnSpc>
                <a:spcPct val="120000"/>
              </a:lnSpc>
            </a:pPr>
            <a:r>
              <a:rPr lang="en-AU" dirty="0"/>
              <a:t>Estimate the risk to the project objectives if issue is not addressed.</a:t>
            </a:r>
          </a:p>
          <a:p>
            <a:pPr lvl="1">
              <a:lnSpc>
                <a:spcPct val="120000"/>
              </a:lnSpc>
            </a:pPr>
            <a:r>
              <a:rPr lang="en-AU" dirty="0"/>
              <a:t>Define specific actions undertaken to support the activity. </a:t>
            </a:r>
          </a:p>
          <a:p>
            <a:pPr lvl="1">
              <a:lnSpc>
                <a:spcPct val="120000"/>
              </a:lnSpc>
            </a:pPr>
            <a:r>
              <a:rPr lang="en-AU" dirty="0"/>
              <a:t>Provide a timeline for the activity.</a:t>
            </a:r>
          </a:p>
          <a:p>
            <a:pPr lvl="1">
              <a:lnSpc>
                <a:spcPct val="120000"/>
              </a:lnSpc>
            </a:pPr>
            <a:r>
              <a:rPr lang="en-AU" dirty="0"/>
              <a:t>Define action and activity outcomes. </a:t>
            </a:r>
          </a:p>
          <a:p>
            <a:pPr lvl="1">
              <a:lnSpc>
                <a:spcPct val="120000"/>
              </a:lnSpc>
            </a:pPr>
            <a:r>
              <a:rPr lang="en-AU" dirty="0"/>
              <a:t>Identify the responsible party(</a:t>
            </a:r>
            <a:r>
              <a:rPr lang="en-AU" dirty="0" err="1"/>
              <a:t>ies</a:t>
            </a:r>
            <a:r>
              <a:rPr lang="en-AU" dirty="0"/>
              <a:t>). </a:t>
            </a:r>
          </a:p>
          <a:p>
            <a:pPr lvl="1">
              <a:lnSpc>
                <a:spcPct val="120000"/>
              </a:lnSpc>
            </a:pPr>
            <a:r>
              <a:rPr lang="en-AU" dirty="0"/>
              <a:t>Provide the status of the activity. </a:t>
            </a:r>
          </a:p>
        </p:txBody>
      </p:sp>
    </p:spTree>
    <p:extLst>
      <p:ext uri="{BB962C8B-B14F-4D97-AF65-F5344CB8AC3E}">
        <p14:creationId xmlns:p14="http://schemas.microsoft.com/office/powerpoint/2010/main" val="324706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E8F53-4FFC-3477-9237-3F72651B1C26}"/>
              </a:ext>
            </a:extLst>
          </p:cNvPr>
          <p:cNvSpPr/>
          <p:nvPr/>
        </p:nvSpPr>
        <p:spPr>
          <a:xfrm>
            <a:off x="5486400" y="1242646"/>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a:xfrm>
            <a:off x="838200" y="189279"/>
            <a:ext cx="10515600" cy="1325563"/>
          </a:xfrm>
        </p:spPr>
        <p:txBody>
          <a:bodyPr>
            <a:normAutofit/>
          </a:bodyPr>
          <a:lstStyle/>
          <a:p>
            <a:r>
              <a:rPr lang="en-US" sz="3200" dirty="0"/>
              <a:t>Legal and Ethical Assurance Program Plan (LEAPP)</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242646"/>
            <a:ext cx="10515600" cy="4837916"/>
          </a:xfrm>
        </p:spPr>
        <p:txBody>
          <a:bodyPr vert="horz" lIns="91440" tIns="45720" rIns="91440" bIns="45720" rtlCol="0" anchor="t">
            <a:noAutofit/>
          </a:bodyPr>
          <a:lstStyle/>
          <a:p>
            <a:pPr marL="0" indent="0">
              <a:spcBef>
                <a:spcPts val="0"/>
              </a:spcBef>
              <a:buNone/>
            </a:pPr>
            <a:r>
              <a:rPr lang="en-AU" sz="1400" dirty="0"/>
              <a:t>The LEAPP provides a framework for addressing the specific risk identified by articulating what measurable elements need to be addressed to mitigate or resolve the identified risk; and provides methods for providing that quantifiable output.</a:t>
            </a:r>
            <a:r>
              <a:rPr lang="en-AU" sz="1400" dirty="0">
                <a:cs typeface="Calibri"/>
              </a:rPr>
              <a:t> </a:t>
            </a:r>
            <a:r>
              <a:rPr lang="en-US" sz="1400" dirty="0">
                <a:ea typeface="+mn-lt"/>
                <a:cs typeface="+mn-lt"/>
              </a:rPr>
              <a:t>It comprises three operative Parts:</a:t>
            </a:r>
          </a:p>
          <a:p>
            <a:pPr lvl="1">
              <a:spcBef>
                <a:spcPts val="0"/>
              </a:spcBef>
            </a:pPr>
            <a:r>
              <a:rPr lang="en-US" sz="1200" b="1" dirty="0">
                <a:ea typeface="+mn-lt"/>
                <a:cs typeface="+mn-lt"/>
              </a:rPr>
              <a:t>Part 1. Introductory information</a:t>
            </a:r>
          </a:p>
          <a:p>
            <a:pPr lvl="2">
              <a:spcBef>
                <a:spcPts val="0"/>
              </a:spcBef>
            </a:pPr>
            <a:r>
              <a:rPr lang="en-US" sz="1100" dirty="0">
                <a:cs typeface="Calibri"/>
              </a:rPr>
              <a:t>General information about your project</a:t>
            </a:r>
          </a:p>
          <a:p>
            <a:pPr lvl="2">
              <a:spcBef>
                <a:spcPts val="0"/>
              </a:spcBef>
            </a:pPr>
            <a:r>
              <a:rPr lang="en-US" sz="1100" dirty="0">
                <a:cs typeface="Calibri"/>
              </a:rPr>
              <a:t>This facilitates an understanding and context for the actions taken in the LEAPP</a:t>
            </a:r>
          </a:p>
          <a:p>
            <a:pPr lvl="1">
              <a:spcBef>
                <a:spcPts val="0"/>
              </a:spcBef>
            </a:pPr>
            <a:r>
              <a:rPr lang="en-US" sz="1200" b="1" dirty="0">
                <a:cs typeface="Calibri"/>
              </a:rPr>
              <a:t>Part 2. Checklist LEAPP requirements </a:t>
            </a:r>
          </a:p>
          <a:p>
            <a:pPr lvl="2">
              <a:spcBef>
                <a:spcPts val="0"/>
              </a:spcBef>
            </a:pPr>
            <a:r>
              <a:rPr lang="en-US" sz="1100" dirty="0">
                <a:cs typeface="Calibri"/>
              </a:rPr>
              <a:t>General information about your project</a:t>
            </a:r>
          </a:p>
          <a:p>
            <a:pPr lvl="2">
              <a:spcBef>
                <a:spcPts val="0"/>
              </a:spcBef>
            </a:pPr>
            <a:r>
              <a:rPr lang="en-US" sz="1100" dirty="0">
                <a:cs typeface="Calibri"/>
              </a:rPr>
              <a:t>This facilitates an understanding and context for the actions taken in the LEAPP</a:t>
            </a:r>
          </a:p>
          <a:p>
            <a:pPr lvl="1">
              <a:spcBef>
                <a:spcPts val="0"/>
              </a:spcBef>
            </a:pPr>
            <a:r>
              <a:rPr lang="en-US" sz="1200" b="1" dirty="0">
                <a:cs typeface="Calibri"/>
              </a:rPr>
              <a:t>Part 3. LEAPP</a:t>
            </a:r>
          </a:p>
          <a:p>
            <a:pPr lvl="2">
              <a:spcBef>
                <a:spcPts val="0"/>
              </a:spcBef>
            </a:pPr>
            <a:r>
              <a:rPr lang="en-US" sz="1100" dirty="0">
                <a:cs typeface="Calibri"/>
              </a:rPr>
              <a:t>Further questions relating to risks identified in the Checklist</a:t>
            </a:r>
          </a:p>
          <a:p>
            <a:pPr lvl="2">
              <a:spcBef>
                <a:spcPts val="0"/>
              </a:spcBef>
            </a:pPr>
            <a:r>
              <a:rPr lang="en-US" sz="1100" dirty="0">
                <a:cs typeface="Calibri"/>
              </a:rPr>
              <a:t>Measurable elements analysis</a:t>
            </a:r>
          </a:p>
          <a:p>
            <a:pPr lvl="3">
              <a:spcBef>
                <a:spcPts val="0"/>
              </a:spcBef>
            </a:pPr>
            <a:r>
              <a:rPr lang="en-US" sz="1050" dirty="0">
                <a:cs typeface="Calibri"/>
              </a:rPr>
              <a:t>Identified further information required to understand particular legal or ethical risk</a:t>
            </a:r>
          </a:p>
          <a:p>
            <a:pPr lvl="3">
              <a:spcBef>
                <a:spcPts val="0"/>
              </a:spcBef>
            </a:pPr>
            <a:r>
              <a:rPr lang="en-US" sz="1050" dirty="0">
                <a:cs typeface="Calibri"/>
              </a:rPr>
              <a:t>Identifies framework used to measure the element</a:t>
            </a:r>
          </a:p>
          <a:p>
            <a:pPr lvl="3">
              <a:spcBef>
                <a:spcPts val="0"/>
              </a:spcBef>
            </a:pPr>
            <a:r>
              <a:rPr lang="en-US" sz="1050" dirty="0">
                <a:cs typeface="Calibri"/>
              </a:rPr>
              <a:t>Provides information and references about each risk and its treatment</a:t>
            </a:r>
          </a:p>
          <a:p>
            <a:pPr lvl="2">
              <a:spcBef>
                <a:spcPts val="0"/>
              </a:spcBef>
            </a:pPr>
            <a:r>
              <a:rPr lang="en-US" sz="1100" dirty="0">
                <a:cs typeface="Calibri"/>
              </a:rPr>
              <a:t>Space for input by multidisciplinary experts and feedback from stakeholders – requirements for change </a:t>
            </a:r>
          </a:p>
          <a:p>
            <a:pPr lvl="2">
              <a:spcBef>
                <a:spcPts val="0"/>
              </a:spcBef>
            </a:pPr>
            <a:r>
              <a:rPr lang="en-US" sz="1100" dirty="0">
                <a:cs typeface="Calibri"/>
              </a:rPr>
              <a:t>Links to records of the risk mitigation tracked in Risk Register.</a:t>
            </a:r>
          </a:p>
          <a:p>
            <a:pPr marL="0" indent="0">
              <a:spcBef>
                <a:spcPts val="0"/>
              </a:spcBef>
              <a:buNone/>
            </a:pPr>
            <a:r>
              <a:rPr lang="en-AU" sz="1400" b="1" dirty="0"/>
              <a:t>Part 4 of the LEAPP </a:t>
            </a:r>
            <a:r>
              <a:rPr lang="en-AU" sz="1400" dirty="0"/>
              <a:t>suggests risk mitigation methodologies that can be applies to the LEAPP component elements. </a:t>
            </a:r>
            <a:endParaRPr lang="en-AU" sz="1400" dirty="0">
              <a:cs typeface="Calibri"/>
            </a:endParaRPr>
          </a:p>
          <a:p>
            <a:pPr marL="0" indent="0">
              <a:spcBef>
                <a:spcPts val="0"/>
              </a:spcBef>
              <a:buNone/>
            </a:pPr>
            <a:endParaRPr lang="en-AU" sz="1400" dirty="0"/>
          </a:p>
          <a:p>
            <a:pPr marL="0" indent="0">
              <a:spcBef>
                <a:spcPts val="0"/>
              </a:spcBef>
              <a:buNone/>
            </a:pPr>
            <a:r>
              <a:rPr lang="en-AU" sz="1400" dirty="0"/>
              <a:t>The LEAPP is an iterative document and should be updated as the project passes through the ODCS Gates or reaches specified or significant project milestones.*</a:t>
            </a:r>
            <a:endParaRPr lang="en-AU" sz="1400" dirty="0">
              <a:cs typeface="Calibri"/>
            </a:endParaRPr>
          </a:p>
        </p:txBody>
      </p:sp>
    </p:spTree>
    <p:extLst>
      <p:ext uri="{BB962C8B-B14F-4D97-AF65-F5344CB8AC3E}">
        <p14:creationId xmlns:p14="http://schemas.microsoft.com/office/powerpoint/2010/main" val="236009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Legal and Ethical Assurance Program Plan (LEAPP)</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77500" lnSpcReduction="20000"/>
          </a:bodyPr>
          <a:lstStyle/>
          <a:p>
            <a:pPr>
              <a:lnSpc>
                <a:spcPct val="120000"/>
              </a:lnSpc>
              <a:spcBef>
                <a:spcPts val="600"/>
              </a:spcBef>
              <a:spcAft>
                <a:spcPts val="600"/>
              </a:spcAft>
            </a:pPr>
            <a:r>
              <a:rPr lang="en-AU" dirty="0"/>
              <a:t>For AI programs where the </a:t>
            </a:r>
            <a:r>
              <a:rPr lang="en-AU" b="1" dirty="0"/>
              <a:t>Checklist</a:t>
            </a:r>
            <a:r>
              <a:rPr lang="en-AU" dirty="0"/>
              <a:t> risks identified are above a certain threshold, a more comprehensive legal and ethical program plan should be provided. The </a:t>
            </a:r>
            <a:r>
              <a:rPr lang="en-AU" b="1" dirty="0"/>
              <a:t>Legal and Ethical Assurance Program Plan </a:t>
            </a:r>
            <a:r>
              <a:rPr lang="en-AU" dirty="0"/>
              <a:t>(</a:t>
            </a:r>
            <a:r>
              <a:rPr lang="en-AU" b="1" dirty="0"/>
              <a:t>LEAPP</a:t>
            </a:r>
            <a:r>
              <a:rPr lang="en-AU" dirty="0"/>
              <a:t>) describes a contractor's plan for assuring that software acquired under the contract meets the Commonwealth’s legal and ethical assurance (LEA) requirements. </a:t>
            </a:r>
          </a:p>
          <a:p>
            <a:pPr>
              <a:lnSpc>
                <a:spcPct val="120000"/>
              </a:lnSpc>
              <a:spcBef>
                <a:spcPts val="600"/>
              </a:spcBef>
              <a:spcAft>
                <a:spcPts val="600"/>
              </a:spcAft>
            </a:pPr>
            <a:r>
              <a:rPr lang="en-AU" dirty="0"/>
              <a:t>It provides guidance to contractors developing legal and ethical assurance programs for complex Defence AI systems. The LEAPP provides Defence with visibility into the contractor's legal and ethical planning, supports progress and risk assessment and provides input into Defence’s internal planning, including Australia’s weapons review obligation under Article 36 of </a:t>
            </a:r>
            <a:r>
              <a:rPr lang="en-AU" i="1" dirty="0"/>
              <a:t>Additional Protocol 1 to the Geneva Conventions.</a:t>
            </a:r>
          </a:p>
        </p:txBody>
      </p:sp>
    </p:spTree>
    <p:extLst>
      <p:ext uri="{BB962C8B-B14F-4D97-AF65-F5344CB8AC3E}">
        <p14:creationId xmlns:p14="http://schemas.microsoft.com/office/powerpoint/2010/main" val="159862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6BEE-7CD5-FBBC-C1DB-6729A6AF5842}"/>
              </a:ext>
            </a:extLst>
          </p:cNvPr>
          <p:cNvSpPr>
            <a:spLocks noGrp="1"/>
          </p:cNvSpPr>
          <p:nvPr>
            <p:ph type="title"/>
          </p:nvPr>
        </p:nvSpPr>
        <p:spPr/>
        <p:txBody>
          <a:bodyPr/>
          <a:lstStyle/>
          <a:p>
            <a:r>
              <a:rPr lang="en-US"/>
              <a:t>Responsible AI Framework</a:t>
            </a:r>
          </a:p>
        </p:txBody>
      </p:sp>
      <p:sp>
        <p:nvSpPr>
          <p:cNvPr id="3" name="Content Placeholder 2">
            <a:extLst>
              <a:ext uri="{FF2B5EF4-FFF2-40B4-BE49-F238E27FC236}">
                <a16:creationId xmlns:a16="http://schemas.microsoft.com/office/drawing/2014/main" id="{BEA0B769-15D6-4128-2E31-7386E0E72935}"/>
              </a:ext>
            </a:extLst>
          </p:cNvPr>
          <p:cNvSpPr>
            <a:spLocks noGrp="1"/>
          </p:cNvSpPr>
          <p:nvPr>
            <p:ph idx="1"/>
          </p:nvPr>
        </p:nvSpPr>
        <p:spPr/>
        <p:txBody>
          <a:bodyPr>
            <a:normAutofit/>
          </a:bodyPr>
          <a:lstStyle/>
          <a:p>
            <a:pPr>
              <a:lnSpc>
                <a:spcPct val="100000"/>
              </a:lnSpc>
              <a:spcBef>
                <a:spcPts val="600"/>
              </a:spcBef>
              <a:spcAft>
                <a:spcPts val="600"/>
              </a:spcAft>
            </a:pPr>
            <a:r>
              <a:rPr lang="en-US" sz="2400" dirty="0"/>
              <a:t>By answering key questions about the AI </a:t>
            </a:r>
            <a:r>
              <a:rPr lang="en-US" sz="2400" b="1" i="1" dirty="0"/>
              <a:t>components</a:t>
            </a:r>
            <a:r>
              <a:rPr lang="en-US" sz="2400" dirty="0"/>
              <a:t>, you will be addressing the fundamental facets of responsible AI.</a:t>
            </a:r>
          </a:p>
          <a:p>
            <a:pPr>
              <a:lnSpc>
                <a:spcPct val="100000"/>
              </a:lnSpc>
              <a:spcBef>
                <a:spcPts val="600"/>
              </a:spcBef>
              <a:spcAft>
                <a:spcPts val="600"/>
              </a:spcAft>
            </a:pPr>
            <a:r>
              <a:rPr lang="en-US" sz="2400" dirty="0"/>
              <a:t>Any high risks identified will then require you to complete a </a:t>
            </a:r>
            <a:r>
              <a:rPr lang="en-US" sz="2400" b="1" dirty="0"/>
              <a:t>LEAPP</a:t>
            </a:r>
            <a:r>
              <a:rPr lang="en-US" sz="2400" dirty="0"/>
              <a:t>, which will provide measurable </a:t>
            </a:r>
            <a:r>
              <a:rPr lang="en-US" sz="2400" i="1" dirty="0"/>
              <a:t>elements</a:t>
            </a:r>
            <a:r>
              <a:rPr lang="en-US" sz="2400" dirty="0"/>
              <a:t> to be addressed for each </a:t>
            </a:r>
            <a:r>
              <a:rPr lang="en-US" sz="2400" b="1" i="1" dirty="0"/>
              <a:t>component</a:t>
            </a:r>
            <a:r>
              <a:rPr lang="en-US" sz="2400" dirty="0"/>
              <a:t> with an identified high-risk. This will require updating as your project progresses. </a:t>
            </a:r>
          </a:p>
          <a:p>
            <a:pPr>
              <a:lnSpc>
                <a:spcPct val="100000"/>
              </a:lnSpc>
              <a:spcBef>
                <a:spcPts val="600"/>
              </a:spcBef>
              <a:spcAft>
                <a:spcPts val="600"/>
              </a:spcAft>
            </a:pPr>
            <a:r>
              <a:rPr lang="en-US" sz="2400" dirty="0"/>
              <a:t>You keep a record the process of risk mitigation in the </a:t>
            </a:r>
            <a:r>
              <a:rPr lang="en-US" sz="2400" b="1" dirty="0"/>
              <a:t>RAID Risk Register.</a:t>
            </a:r>
          </a:p>
        </p:txBody>
      </p:sp>
    </p:spTree>
    <p:extLst>
      <p:ext uri="{BB962C8B-B14F-4D97-AF65-F5344CB8AC3E}">
        <p14:creationId xmlns:p14="http://schemas.microsoft.com/office/powerpoint/2010/main" val="241613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88122E-899B-785B-820B-CC9E0B5A97B8}"/>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normAutofit/>
          </a:bodyPr>
          <a:lstStyle/>
          <a:p>
            <a:r>
              <a:rPr lang="en-US" sz="4000" dirty="0"/>
              <a:t>The </a:t>
            </a:r>
            <a:r>
              <a:rPr lang="en-US" sz="4000" b="1" i="1" dirty="0"/>
              <a:t>components</a:t>
            </a:r>
            <a:r>
              <a:rPr lang="en-US" sz="4000" dirty="0"/>
              <a:t> of an AI systems being used by Defence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978025"/>
            <a:ext cx="6007100" cy="4351338"/>
          </a:xfrm>
        </p:spPr>
        <p:txBody>
          <a:bodyPr/>
          <a:lstStyle/>
          <a:p>
            <a:pPr>
              <a:lnSpc>
                <a:spcPct val="100000"/>
              </a:lnSpc>
              <a:spcBef>
                <a:spcPts val="600"/>
              </a:spcBef>
              <a:spcAft>
                <a:spcPts val="600"/>
              </a:spcAft>
            </a:pPr>
            <a:r>
              <a:rPr lang="en-AU" dirty="0"/>
              <a:t>RAS-AI systems in Defence are comprised of a number of </a:t>
            </a:r>
            <a:r>
              <a:rPr lang="en-AU" b="1" i="1" dirty="0"/>
              <a:t>components</a:t>
            </a:r>
            <a:r>
              <a:rPr lang="en-AU" dirty="0"/>
              <a:t>, which are the parts of the AI system that are required for it to function within a specific Defence environment. </a:t>
            </a:r>
          </a:p>
          <a:p>
            <a:pPr>
              <a:lnSpc>
                <a:spcPct val="100000"/>
              </a:lnSpc>
              <a:spcBef>
                <a:spcPts val="600"/>
              </a:spcBef>
              <a:spcAft>
                <a:spcPts val="600"/>
              </a:spcAft>
            </a:pPr>
            <a:r>
              <a:rPr lang="en-AU" dirty="0"/>
              <a:t>See </a:t>
            </a:r>
            <a:r>
              <a:rPr lang="en-AU" i="1" dirty="0"/>
              <a:t>Resource 1.A</a:t>
            </a:r>
            <a:r>
              <a:rPr lang="en-AU" dirty="0"/>
              <a:t> for a description of the components.</a:t>
            </a:r>
          </a:p>
          <a:p>
            <a:endParaRPr lang="en-US" dirty="0"/>
          </a:p>
        </p:txBody>
      </p:sp>
      <p:graphicFrame>
        <p:nvGraphicFramePr>
          <p:cNvPr id="4" name="Content Placeholder 3">
            <a:extLst>
              <a:ext uri="{FF2B5EF4-FFF2-40B4-BE49-F238E27FC236}">
                <a16:creationId xmlns:a16="http://schemas.microsoft.com/office/drawing/2014/main" id="{A4214FE9-6C98-A77D-05C4-C1DC7051AA90}"/>
              </a:ext>
            </a:extLst>
          </p:cNvPr>
          <p:cNvGraphicFramePr>
            <a:graphicFrameLocks/>
          </p:cNvGraphicFramePr>
          <p:nvPr>
            <p:extLst>
              <p:ext uri="{D42A27DB-BD31-4B8C-83A1-F6EECF244321}">
                <p14:modId xmlns:p14="http://schemas.microsoft.com/office/powerpoint/2010/main" val="1758453000"/>
              </p:ext>
            </p:extLst>
          </p:nvPr>
        </p:nvGraphicFramePr>
        <p:xfrm>
          <a:off x="6353908" y="1690688"/>
          <a:ext cx="5152292"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1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The </a:t>
            </a:r>
            <a:r>
              <a:rPr lang="en-US" b="1" i="1" dirty="0"/>
              <a:t>components</a:t>
            </a:r>
            <a:r>
              <a:rPr lang="en-US" dirty="0"/>
              <a:t> of an AI systems being used by Defence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825625"/>
            <a:ext cx="8127846" cy="4351338"/>
          </a:xfrm>
        </p:spPr>
        <p:txBody>
          <a:bodyPr vert="horz" lIns="91440" tIns="45720" rIns="91440" bIns="45720" rtlCol="0" anchor="t">
            <a:normAutofit lnSpcReduction="10000"/>
          </a:bodyPr>
          <a:lstStyle/>
          <a:p>
            <a:pPr marL="0" indent="0">
              <a:buNone/>
            </a:pPr>
            <a:r>
              <a:rPr lang="en-AU" dirty="0"/>
              <a:t>A. AI</a:t>
            </a:r>
          </a:p>
          <a:p>
            <a:pPr marL="0" indent="0">
              <a:buNone/>
            </a:pPr>
            <a:r>
              <a:rPr lang="en-AU" dirty="0"/>
              <a:t>B. Development inputs</a:t>
            </a:r>
          </a:p>
          <a:p>
            <a:pPr marL="0" indent="0">
              <a:buNone/>
            </a:pPr>
            <a:r>
              <a:rPr lang="en-AU" dirty="0"/>
              <a:t>C. HMI</a:t>
            </a:r>
          </a:p>
          <a:p>
            <a:pPr marL="0" indent="0">
              <a:buNone/>
            </a:pPr>
            <a:r>
              <a:rPr lang="en-AU" dirty="0"/>
              <a:t>D. AI Use Inputs</a:t>
            </a:r>
          </a:p>
          <a:p>
            <a:pPr marL="0" indent="0">
              <a:buNone/>
            </a:pPr>
            <a:r>
              <a:rPr lang="en-AU" dirty="0"/>
              <a:t>E. AI Use Outputs</a:t>
            </a:r>
          </a:p>
          <a:p>
            <a:pPr marL="0" indent="0">
              <a:buNone/>
            </a:pPr>
            <a:r>
              <a:rPr lang="en-AU" dirty="0"/>
              <a:t>F. Object of AI Action</a:t>
            </a:r>
          </a:p>
          <a:p>
            <a:pPr marL="0" indent="0">
              <a:buNone/>
            </a:pPr>
            <a:r>
              <a:rPr lang="en-AU" dirty="0"/>
              <a:t>G. Use case environment</a:t>
            </a:r>
          </a:p>
          <a:p>
            <a:pPr marL="0" indent="0">
              <a:buNone/>
            </a:pPr>
            <a:r>
              <a:rPr lang="en-AU" dirty="0"/>
              <a:t>H. System of control / system integration</a:t>
            </a:r>
            <a:endParaRPr lang="en-AU" dirty="0">
              <a:cs typeface="Calibri"/>
            </a:endParaRPr>
          </a:p>
          <a:p>
            <a:endParaRPr lang="en-US" dirty="0"/>
          </a:p>
        </p:txBody>
      </p:sp>
    </p:spTree>
    <p:extLst>
      <p:ext uri="{BB962C8B-B14F-4D97-AF65-F5344CB8AC3E}">
        <p14:creationId xmlns:p14="http://schemas.microsoft.com/office/powerpoint/2010/main" val="114183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943D-412D-DCEB-DDF8-D547379C6D55}"/>
              </a:ext>
            </a:extLst>
          </p:cNvPr>
          <p:cNvSpPr>
            <a:spLocks noGrp="1"/>
          </p:cNvSpPr>
          <p:nvPr>
            <p:ph type="title"/>
          </p:nvPr>
        </p:nvSpPr>
        <p:spPr/>
        <p:txBody>
          <a:bodyPr/>
          <a:lstStyle/>
          <a:p>
            <a:r>
              <a:rPr lang="en-US"/>
              <a:t>Contents</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813BB220-2D92-68ED-8B0D-D67ACD72B8D7}"/>
                  </a:ext>
                </a:extLst>
              </p:cNvPr>
              <p:cNvGraphicFramePr>
                <a:graphicFrameLocks noChangeAspect="1"/>
              </p:cNvGraphicFramePr>
              <p:nvPr>
                <p:extLst>
                  <p:ext uri="{D42A27DB-BD31-4B8C-83A1-F6EECF244321}">
                    <p14:modId xmlns:p14="http://schemas.microsoft.com/office/powerpoint/2010/main" val="1877575345"/>
                  </p:ext>
                </p:extLst>
              </p:nvPr>
            </p:nvGraphicFramePr>
            <p:xfrm>
              <a:off x="838200" y="1428583"/>
              <a:ext cx="10515600" cy="4351338"/>
            </p:xfrm>
            <a:graphic>
              <a:graphicData uri="http://schemas.microsoft.com/office/powerpoint/2016/summaryzoom">
                <psuz:summaryZm>
                  <psuz:summaryZmObj sectionId="{77B65E59-2092-5246-8B3C-DFB03BD15E56}">
                    <psuz:zmPr id="{EDD66A4E-546B-1B40-8F3F-D4BD31FD8783}" transitionDur="1000">
                      <p166:blipFill xmlns:p166="http://schemas.microsoft.com/office/powerpoint/2016/6/main">
                        <a:blip r:embed="rId2"/>
                        <a:stretch>
                          <a:fillRect/>
                        </a:stretch>
                      </p166:blipFill>
                      <p166:spPr xmlns:p166="http://schemas.microsoft.com/office/powerpoint/2016/6/main">
                        <a:xfrm>
                          <a:off x="383820" y="507632"/>
                          <a:ext cx="1892808" cy="1064705"/>
                        </a:xfrm>
                        <a:prstGeom prst="rect">
                          <a:avLst/>
                        </a:prstGeom>
                        <a:ln w="3175">
                          <a:solidFill>
                            <a:prstClr val="ltGray"/>
                          </a:solidFill>
                        </a:ln>
                      </p166:spPr>
                    </psuz:zmPr>
                  </psuz:summaryZmObj>
                  <psuz:summaryZmObj sectionId="{51C3A581-647D-CD49-A784-8397B2D38217}">
                    <psuz:zmPr id="{FF9FEE2C-A29A-EA4A-83B4-8ADFBEE20BFB}" transitionDur="1000">
                      <p166:blipFill xmlns:p166="http://schemas.microsoft.com/office/powerpoint/2016/6/main">
                        <a:blip r:embed="rId3"/>
                        <a:stretch>
                          <a:fillRect/>
                        </a:stretch>
                      </p166:blipFill>
                      <p166:spPr xmlns:p166="http://schemas.microsoft.com/office/powerpoint/2016/6/main">
                        <a:xfrm>
                          <a:off x="2347608" y="507632"/>
                          <a:ext cx="1892808" cy="1064705"/>
                        </a:xfrm>
                        <a:prstGeom prst="rect">
                          <a:avLst/>
                        </a:prstGeom>
                        <a:ln w="3175">
                          <a:solidFill>
                            <a:prstClr val="ltGray"/>
                          </a:solidFill>
                        </a:ln>
                      </p166:spPr>
                    </psuz:zmPr>
                  </psuz:summaryZmObj>
                  <psuz:summaryZmObj sectionId="{D0442D19-B1A9-C840-8DB0-F08E5681019A}">
                    <psuz:zmPr id="{2057BECD-3DEA-FF43-8AA1-9695A03BF4D5}" transitionDur="1000">
                      <p166:blipFill xmlns:p166="http://schemas.microsoft.com/office/powerpoint/2016/6/main">
                        <a:blip r:embed="rId4"/>
                        <a:stretch>
                          <a:fillRect/>
                        </a:stretch>
                      </p166:blipFill>
                      <p166:spPr xmlns:p166="http://schemas.microsoft.com/office/powerpoint/2016/6/main">
                        <a:xfrm>
                          <a:off x="4311396" y="507632"/>
                          <a:ext cx="1892808" cy="1064705"/>
                        </a:xfrm>
                        <a:prstGeom prst="rect">
                          <a:avLst/>
                        </a:prstGeom>
                        <a:ln w="3175">
                          <a:solidFill>
                            <a:prstClr val="ltGray"/>
                          </a:solidFill>
                        </a:ln>
                      </p166:spPr>
                    </psuz:zmPr>
                  </psuz:summaryZmObj>
                  <psuz:summaryZmObj sectionId="{A82BA16D-97C1-E144-957F-A5430769155F}">
                    <psuz:zmPr id="{5FDE86E2-1FF0-C849-99C5-0E95E18CAB94}" transitionDur="1000">
                      <p166:blipFill xmlns:p166="http://schemas.microsoft.com/office/powerpoint/2016/6/main">
                        <a:blip r:embed="rId5"/>
                        <a:stretch>
                          <a:fillRect/>
                        </a:stretch>
                      </p166:blipFill>
                      <p166:spPr xmlns:p166="http://schemas.microsoft.com/office/powerpoint/2016/6/main">
                        <a:xfrm>
                          <a:off x="6275184" y="507632"/>
                          <a:ext cx="1892808" cy="1064705"/>
                        </a:xfrm>
                        <a:prstGeom prst="rect">
                          <a:avLst/>
                        </a:prstGeom>
                        <a:ln w="3175">
                          <a:solidFill>
                            <a:prstClr val="ltGray"/>
                          </a:solidFill>
                        </a:ln>
                      </p166:spPr>
                    </psuz:zmPr>
                  </psuz:summaryZmObj>
                  <psuz:summaryZmObj sectionId="{4535B465-6436-1348-94F9-1196E202BC48}">
                    <psuz:zmPr id="{957FFD93-F505-674E-A050-BC03658EA3C9}" transitionDur="1000">
                      <p166:blipFill xmlns:p166="http://schemas.microsoft.com/office/powerpoint/2016/6/main">
                        <a:blip r:embed="rId6"/>
                        <a:stretch>
                          <a:fillRect/>
                        </a:stretch>
                      </p166:blipFill>
                      <p166:spPr xmlns:p166="http://schemas.microsoft.com/office/powerpoint/2016/6/main">
                        <a:xfrm>
                          <a:off x="8238972" y="507632"/>
                          <a:ext cx="1892808" cy="1064705"/>
                        </a:xfrm>
                        <a:prstGeom prst="rect">
                          <a:avLst/>
                        </a:prstGeom>
                        <a:ln w="3175">
                          <a:solidFill>
                            <a:prstClr val="ltGray"/>
                          </a:solidFill>
                        </a:ln>
                      </p166:spPr>
                    </psuz:zmPr>
                  </psuz:summaryZmObj>
                  <psuz:summaryZmObj sectionId="{A6CAA24C-15CC-084D-BA6E-B3D844C3467E}">
                    <psuz:zmPr id="{7B3FEDB0-D46B-5C48-9660-157561E11A48}" transitionDur="1000">
                      <p166:blipFill xmlns:p166="http://schemas.microsoft.com/office/powerpoint/2016/6/main">
                        <a:blip r:embed="rId7"/>
                        <a:stretch>
                          <a:fillRect/>
                        </a:stretch>
                      </p166:blipFill>
                      <p166:spPr xmlns:p166="http://schemas.microsoft.com/office/powerpoint/2016/6/main">
                        <a:xfrm>
                          <a:off x="383820" y="1643317"/>
                          <a:ext cx="1892808" cy="1064705"/>
                        </a:xfrm>
                        <a:prstGeom prst="rect">
                          <a:avLst/>
                        </a:prstGeom>
                        <a:ln w="3175">
                          <a:solidFill>
                            <a:prstClr val="ltGray"/>
                          </a:solidFill>
                        </a:ln>
                      </p166:spPr>
                    </psuz:zmPr>
                  </psuz:summaryZmObj>
                  <psuz:summaryZmObj sectionId="{1C5B92DE-8E3D-FD46-8136-BE4D44076317}">
                    <psuz:zmPr id="{084C753B-2BDB-6D47-99AE-317EA75945DB}" transitionDur="1000">
                      <p166:blipFill xmlns:p166="http://schemas.microsoft.com/office/powerpoint/2016/6/main">
                        <a:blip r:embed="rId8"/>
                        <a:stretch>
                          <a:fillRect/>
                        </a:stretch>
                      </p166:blipFill>
                      <p166:spPr xmlns:p166="http://schemas.microsoft.com/office/powerpoint/2016/6/main">
                        <a:xfrm>
                          <a:off x="2347608" y="1643317"/>
                          <a:ext cx="1892808" cy="1064705"/>
                        </a:xfrm>
                        <a:prstGeom prst="rect">
                          <a:avLst/>
                        </a:prstGeom>
                        <a:ln w="3175">
                          <a:solidFill>
                            <a:prstClr val="ltGray"/>
                          </a:solidFill>
                        </a:ln>
                      </p166:spPr>
                    </psuz:zmPr>
                  </psuz:summaryZmObj>
                  <psuz:summaryZmObj sectionId="{F302E85F-8C8C-994E-94EB-1A9490C22FFA}">
                    <psuz:zmPr id="{BD0BF732-D717-274E-887A-EE6C82EB6068}" transitionDur="1000">
                      <p166:blipFill xmlns:p166="http://schemas.microsoft.com/office/powerpoint/2016/6/main">
                        <a:blip r:embed="rId9"/>
                        <a:stretch>
                          <a:fillRect/>
                        </a:stretch>
                      </p166:blipFill>
                      <p166:spPr xmlns:p166="http://schemas.microsoft.com/office/powerpoint/2016/6/main">
                        <a:xfrm>
                          <a:off x="4311396" y="1643317"/>
                          <a:ext cx="1892808" cy="1064705"/>
                        </a:xfrm>
                        <a:prstGeom prst="rect">
                          <a:avLst/>
                        </a:prstGeom>
                        <a:ln w="3175">
                          <a:solidFill>
                            <a:prstClr val="ltGray"/>
                          </a:solidFill>
                        </a:ln>
                      </p166:spPr>
                    </psuz:zmPr>
                  </psuz:summaryZmObj>
                  <psuz:summaryZmObj sectionId="{949BE5EC-E548-B34C-B17C-BBA34CFBBD88}">
                    <psuz:zmPr id="{5928503B-820A-6240-8AEA-E34A7DE1E8B7}" transitionDur="1000">
                      <p166:blipFill xmlns:p166="http://schemas.microsoft.com/office/powerpoint/2016/6/main">
                        <a:blip r:embed="rId10"/>
                        <a:stretch>
                          <a:fillRect/>
                        </a:stretch>
                      </p166:blipFill>
                      <p166:spPr xmlns:p166="http://schemas.microsoft.com/office/powerpoint/2016/6/main">
                        <a:xfrm>
                          <a:off x="6275184" y="1643317"/>
                          <a:ext cx="1892808" cy="1064705"/>
                        </a:xfrm>
                        <a:prstGeom prst="rect">
                          <a:avLst/>
                        </a:prstGeom>
                        <a:ln w="3175">
                          <a:solidFill>
                            <a:prstClr val="ltGray"/>
                          </a:solidFill>
                        </a:ln>
                      </p166:spPr>
                    </psuz:zmPr>
                  </psuz:summaryZmObj>
                  <psuz:summaryZmObj sectionId="{FCC1163A-CFB5-3946-91E6-B555C86B8F74}">
                    <psuz:zmPr id="{610FBC83-7B17-8449-BF93-23254A538D72}" transitionDur="1000">
                      <p166:blipFill xmlns:p166="http://schemas.microsoft.com/office/powerpoint/2016/6/main">
                        <a:blip r:embed="rId11"/>
                        <a:stretch>
                          <a:fillRect/>
                        </a:stretch>
                      </p166:blipFill>
                      <p166:spPr xmlns:p166="http://schemas.microsoft.com/office/powerpoint/2016/6/main">
                        <a:xfrm>
                          <a:off x="8238972" y="1643317"/>
                          <a:ext cx="1892808" cy="1064705"/>
                        </a:xfrm>
                        <a:prstGeom prst="rect">
                          <a:avLst/>
                        </a:prstGeom>
                        <a:ln w="3175">
                          <a:solidFill>
                            <a:prstClr val="ltGray"/>
                          </a:solidFill>
                        </a:ln>
                      </p166:spPr>
                    </psuz:zmPr>
                  </psuz:summaryZmObj>
                  <psuz:summaryZmObj sectionId="{332E2B10-C2F0-0142-853A-83E3577A6147}">
                    <psuz:zmPr id="{A99001D9-66D4-BC4C-8E40-203619C4B412}" transitionDur="1000">
                      <p166:blipFill xmlns:p166="http://schemas.microsoft.com/office/powerpoint/2016/6/main">
                        <a:blip r:embed="rId12"/>
                        <a:stretch>
                          <a:fillRect/>
                        </a:stretch>
                      </p166:blipFill>
                      <p166:spPr xmlns:p166="http://schemas.microsoft.com/office/powerpoint/2016/6/main">
                        <a:xfrm>
                          <a:off x="383820" y="2779002"/>
                          <a:ext cx="1892808" cy="1064705"/>
                        </a:xfrm>
                        <a:prstGeom prst="rect">
                          <a:avLst/>
                        </a:prstGeom>
                        <a:ln w="3175">
                          <a:solidFill>
                            <a:prstClr val="ltGray"/>
                          </a:solidFill>
                        </a:ln>
                      </p166:spPr>
                    </psuz:zmPr>
                  </psuz:summaryZmObj>
                  <psuz:summaryZmObj sectionId="{85A65EA3-EA86-EE4D-9909-A735F5CB1CB6}">
                    <psuz:zmPr id="{2ACF34EE-6416-A744-B763-21E61591DEF0}" transitionDur="1000">
                      <p166:blipFill xmlns:p166="http://schemas.microsoft.com/office/powerpoint/2016/6/main">
                        <a:blip r:embed="rId13"/>
                        <a:stretch>
                          <a:fillRect/>
                        </a:stretch>
                      </p166:blipFill>
                      <p166:spPr xmlns:p166="http://schemas.microsoft.com/office/powerpoint/2016/6/main">
                        <a:xfrm>
                          <a:off x="2347608" y="2779002"/>
                          <a:ext cx="1892808" cy="1064705"/>
                        </a:xfrm>
                        <a:prstGeom prst="rect">
                          <a:avLst/>
                        </a:prstGeom>
                        <a:ln w="3175">
                          <a:solidFill>
                            <a:prstClr val="ltGray"/>
                          </a:solidFill>
                        </a:ln>
                      </p166:spPr>
                    </psuz:zmPr>
                  </psuz:summaryZmObj>
                  <psuz:summaryZmObj sectionId="{B531A8EE-E3ED-DD48-9D29-A579BCF12763}">
                    <psuz:zmPr id="{E12164FA-D509-5E4C-A17A-29E997D2A78B}" transitionDur="1000">
                      <p166:blipFill xmlns:p166="http://schemas.microsoft.com/office/powerpoint/2016/6/main">
                        <a:blip r:embed="rId14"/>
                        <a:stretch>
                          <a:fillRect/>
                        </a:stretch>
                      </p166:blipFill>
                      <p166:spPr xmlns:p166="http://schemas.microsoft.com/office/powerpoint/2016/6/main">
                        <a:xfrm>
                          <a:off x="4311396" y="2779002"/>
                          <a:ext cx="1892808" cy="1064705"/>
                        </a:xfrm>
                        <a:prstGeom prst="rect">
                          <a:avLst/>
                        </a:prstGeom>
                        <a:ln w="3175">
                          <a:solidFill>
                            <a:prstClr val="ltGray"/>
                          </a:solidFill>
                        </a:ln>
                      </p166:spPr>
                    </psuz:zmPr>
                  </psuz:summaryZmObj>
                  <psuz:summaryZmObj sectionId="{013BFE2C-95CB-664C-954B-C97F9A8DFF4F}">
                    <psuz:zmPr id="{63466B74-E2C7-E44A-94F1-4661BD59F713}" transitionDur="1000">
                      <p166:blipFill xmlns:p166="http://schemas.microsoft.com/office/powerpoint/2016/6/main">
                        <a:blip r:embed="rId15"/>
                        <a:stretch>
                          <a:fillRect/>
                        </a:stretch>
                      </p166:blipFill>
                      <p166:spPr xmlns:p166="http://schemas.microsoft.com/office/powerpoint/2016/6/main">
                        <a:xfrm>
                          <a:off x="6275184" y="2779002"/>
                          <a:ext cx="1892808" cy="1064705"/>
                        </a:xfrm>
                        <a:prstGeom prst="rect">
                          <a:avLst/>
                        </a:prstGeom>
                        <a:ln w="3175">
                          <a:solidFill>
                            <a:prstClr val="ltGray"/>
                          </a:solidFill>
                        </a:ln>
                      </p166:spPr>
                    </psuz:zmPr>
                  </psuz:summaryZmObj>
                  <psuz:summaryZmObj sectionId="{21C5107C-C22A-D142-BCF7-AE322DA73903}">
                    <psuz:zmPr id="{9E580739-E82B-BE4F-8599-C080B47C38AB}" transitionDur="1000">
                      <p166:blipFill xmlns:p166="http://schemas.microsoft.com/office/powerpoint/2016/6/main">
                        <a:blip r:embed="rId16"/>
                        <a:stretch>
                          <a:fillRect/>
                        </a:stretch>
                      </p166:blipFill>
                      <p166:spPr xmlns:p166="http://schemas.microsoft.com/office/powerpoint/2016/6/main">
                        <a:xfrm>
                          <a:off x="8238972" y="2779002"/>
                          <a:ext cx="1892808" cy="1064705"/>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813BB220-2D92-68ED-8B0D-D67ACD72B8D7}"/>
                  </a:ext>
                </a:extLst>
              </p:cNvPr>
              <p:cNvGrpSpPr>
                <a:grpSpLocks noGrp="1" noUngrp="1" noRot="1" noChangeAspect="1" noMove="1" noResize="1"/>
              </p:cNvGrpSpPr>
              <p:nvPr/>
            </p:nvGrpSpPr>
            <p:grpSpPr>
              <a:xfrm>
                <a:off x="838200" y="1428583"/>
                <a:ext cx="10515600" cy="4351338"/>
                <a:chOff x="838200" y="1428583"/>
                <a:chExt cx="10515600" cy="4351338"/>
              </a:xfrm>
            </p:grpSpPr>
            <p:pic>
              <p:nvPicPr>
                <p:cNvPr id="3" name="Picture 3">
                  <a:hlinkClick r:id="rId1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22020" y="1936215"/>
                  <a:ext cx="1892808" cy="1064705"/>
                </a:xfrm>
                <a:prstGeom prst="rect">
                  <a:avLst/>
                </a:prstGeom>
                <a:ln w="3175">
                  <a:solidFill>
                    <a:prstClr val="ltGray"/>
                  </a:solidFill>
                </a:ln>
              </p:spPr>
            </p:pic>
            <p:pic>
              <p:nvPicPr>
                <p:cNvPr id="4" name="Picture 4">
                  <a:hlinkClick r:id="rId1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185808" y="1936215"/>
                  <a:ext cx="1892808" cy="1064705"/>
                </a:xfrm>
                <a:prstGeom prst="rect">
                  <a:avLst/>
                </a:prstGeom>
                <a:ln w="3175">
                  <a:solidFill>
                    <a:prstClr val="ltGray"/>
                  </a:solidFill>
                </a:ln>
              </p:spPr>
            </p:pic>
            <p:pic>
              <p:nvPicPr>
                <p:cNvPr id="6" name="Picture 6">
                  <a:hlinkClick r:id="rId1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149596" y="1936215"/>
                  <a:ext cx="1892808" cy="1064705"/>
                </a:xfrm>
                <a:prstGeom prst="rect">
                  <a:avLst/>
                </a:prstGeom>
                <a:ln w="3175">
                  <a:solidFill>
                    <a:prstClr val="ltGray"/>
                  </a:solidFill>
                </a:ln>
              </p:spPr>
            </p:pic>
            <p:pic>
              <p:nvPicPr>
                <p:cNvPr id="7" name="Picture 7">
                  <a:hlinkClick r:id="rId2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113384" y="1936215"/>
                  <a:ext cx="1892808" cy="1064705"/>
                </a:xfrm>
                <a:prstGeom prst="rect">
                  <a:avLst/>
                </a:prstGeom>
                <a:ln w="3175">
                  <a:solidFill>
                    <a:prstClr val="ltGray"/>
                  </a:solidFill>
                </a:ln>
              </p:spPr>
            </p:pic>
            <p:pic>
              <p:nvPicPr>
                <p:cNvPr id="8" name="Picture 8">
                  <a:hlinkClick r:id="rId2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9077172" y="1936215"/>
                  <a:ext cx="1892808" cy="1064705"/>
                </a:xfrm>
                <a:prstGeom prst="rect">
                  <a:avLst/>
                </a:prstGeom>
                <a:ln w="3175">
                  <a:solidFill>
                    <a:prstClr val="ltGray"/>
                  </a:solidFill>
                </a:ln>
              </p:spPr>
            </p:pic>
            <p:pic>
              <p:nvPicPr>
                <p:cNvPr id="9" name="Picture 9">
                  <a:hlinkClick r:id="rId2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222020" y="3071900"/>
                  <a:ext cx="1892808" cy="1064705"/>
                </a:xfrm>
                <a:prstGeom prst="rect">
                  <a:avLst/>
                </a:prstGeom>
                <a:ln w="3175">
                  <a:solidFill>
                    <a:prstClr val="ltGray"/>
                  </a:solidFill>
                </a:ln>
              </p:spPr>
            </p:pic>
            <p:pic>
              <p:nvPicPr>
                <p:cNvPr id="10" name="Picture 10">
                  <a:hlinkClick r:id="rId23"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3185808" y="3071900"/>
                  <a:ext cx="1892808" cy="1064705"/>
                </a:xfrm>
                <a:prstGeom prst="rect">
                  <a:avLst/>
                </a:prstGeom>
                <a:ln w="3175">
                  <a:solidFill>
                    <a:prstClr val="ltGray"/>
                  </a:solidFill>
                </a:ln>
              </p:spPr>
            </p:pic>
            <p:pic>
              <p:nvPicPr>
                <p:cNvPr id="11" name="Picture 11">
                  <a:hlinkClick r:id="rId24"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149596" y="3071900"/>
                  <a:ext cx="1892808" cy="1064705"/>
                </a:xfrm>
                <a:prstGeom prst="rect">
                  <a:avLst/>
                </a:prstGeom>
                <a:ln w="3175">
                  <a:solidFill>
                    <a:prstClr val="ltGray"/>
                  </a:solidFill>
                </a:ln>
              </p:spPr>
            </p:pic>
            <p:pic>
              <p:nvPicPr>
                <p:cNvPr id="12" name="Picture 12">
                  <a:hlinkClick r:id="rId25"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7113384" y="3071900"/>
                  <a:ext cx="1892808" cy="1064705"/>
                </a:xfrm>
                <a:prstGeom prst="rect">
                  <a:avLst/>
                </a:prstGeom>
                <a:ln w="3175">
                  <a:solidFill>
                    <a:prstClr val="ltGray"/>
                  </a:solidFill>
                </a:ln>
              </p:spPr>
            </p:pic>
            <p:pic>
              <p:nvPicPr>
                <p:cNvPr id="13" name="Picture 13">
                  <a:hlinkClick r:id="rId26"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9077172" y="3071900"/>
                  <a:ext cx="1892808" cy="1064705"/>
                </a:xfrm>
                <a:prstGeom prst="rect">
                  <a:avLst/>
                </a:prstGeom>
                <a:ln w="3175">
                  <a:solidFill>
                    <a:prstClr val="ltGray"/>
                  </a:solidFill>
                </a:ln>
              </p:spPr>
            </p:pic>
            <p:pic>
              <p:nvPicPr>
                <p:cNvPr id="14" name="Picture 14">
                  <a:hlinkClick r:id="rId27"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1222020" y="4207585"/>
                  <a:ext cx="1892808" cy="1064705"/>
                </a:xfrm>
                <a:prstGeom prst="rect">
                  <a:avLst/>
                </a:prstGeom>
                <a:ln w="3175">
                  <a:solidFill>
                    <a:prstClr val="ltGray"/>
                  </a:solidFill>
                </a:ln>
              </p:spPr>
            </p:pic>
            <p:pic>
              <p:nvPicPr>
                <p:cNvPr id="15" name="Picture 15">
                  <a:hlinkClick r:id="rId28"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3185808" y="4207585"/>
                  <a:ext cx="1892808" cy="1064705"/>
                </a:xfrm>
                <a:prstGeom prst="rect">
                  <a:avLst/>
                </a:prstGeom>
                <a:ln w="3175">
                  <a:solidFill>
                    <a:prstClr val="ltGray"/>
                  </a:solidFill>
                </a:ln>
              </p:spPr>
            </p:pic>
            <p:pic>
              <p:nvPicPr>
                <p:cNvPr id="16" name="Picture 16">
                  <a:hlinkClick r:id="rId29"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5149596" y="4207585"/>
                  <a:ext cx="1892808" cy="1064705"/>
                </a:xfrm>
                <a:prstGeom prst="rect">
                  <a:avLst/>
                </a:prstGeom>
                <a:ln w="3175">
                  <a:solidFill>
                    <a:prstClr val="ltGray"/>
                  </a:solidFill>
                </a:ln>
              </p:spPr>
            </p:pic>
            <p:pic>
              <p:nvPicPr>
                <p:cNvPr id="17" name="Picture 17">
                  <a:hlinkClick r:id="rId30"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7113384" y="4207585"/>
                  <a:ext cx="1892808" cy="1064705"/>
                </a:xfrm>
                <a:prstGeom prst="rect">
                  <a:avLst/>
                </a:prstGeom>
                <a:ln w="3175">
                  <a:solidFill>
                    <a:prstClr val="ltGray"/>
                  </a:solidFill>
                </a:ln>
              </p:spPr>
            </p:pic>
            <p:pic>
              <p:nvPicPr>
                <p:cNvPr id="18" name="Picture 18">
                  <a:hlinkClick r:id="rId31"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9077172" y="4207585"/>
                  <a:ext cx="1892808" cy="1064705"/>
                </a:xfrm>
                <a:prstGeom prst="rect">
                  <a:avLst/>
                </a:prstGeom>
                <a:ln w="3175">
                  <a:solidFill>
                    <a:prstClr val="ltGray"/>
                  </a:solidFill>
                </a:ln>
              </p:spPr>
            </p:pic>
          </p:grpSp>
        </mc:Fallback>
      </mc:AlternateContent>
    </p:spTree>
    <p:extLst>
      <p:ext uri="{BB962C8B-B14F-4D97-AF65-F5344CB8AC3E}">
        <p14:creationId xmlns:p14="http://schemas.microsoft.com/office/powerpoint/2010/main" val="271170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60CBB-EDC5-525D-E68C-9CCAC9D564ED}"/>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B516A548-2284-AF49-F7D8-0B41780BE8B7}"/>
              </a:ext>
            </a:extLst>
          </p:cNvPr>
          <p:cNvSpPr>
            <a:spLocks noGrp="1"/>
          </p:cNvSpPr>
          <p:nvPr>
            <p:ph type="title"/>
          </p:nvPr>
        </p:nvSpPr>
        <p:spPr>
          <a:xfrm>
            <a:off x="388898" y="365125"/>
            <a:ext cx="10515600" cy="1325563"/>
          </a:xfrm>
        </p:spPr>
        <p:txBody>
          <a:bodyPr/>
          <a:lstStyle/>
          <a:p>
            <a:r>
              <a:rPr lang="en-US" dirty="0"/>
              <a:t>The </a:t>
            </a:r>
            <a:r>
              <a:rPr lang="en-US" b="1" i="1" dirty="0"/>
              <a:t>components</a:t>
            </a:r>
            <a:r>
              <a:rPr lang="en-US" dirty="0"/>
              <a:t> of an AI systems being used by Defence</a:t>
            </a:r>
          </a:p>
        </p:txBody>
      </p:sp>
      <p:pic>
        <p:nvPicPr>
          <p:cNvPr id="5" name="Content Placeholder 4" descr="Diagram&#10;&#10;Description automatically generated">
            <a:extLst>
              <a:ext uri="{FF2B5EF4-FFF2-40B4-BE49-F238E27FC236}">
                <a16:creationId xmlns:a16="http://schemas.microsoft.com/office/drawing/2014/main" id="{95E88B9C-E65E-669C-AF95-274CDDD3B858}"/>
              </a:ext>
            </a:extLst>
          </p:cNvPr>
          <p:cNvPicPr>
            <a:picLocks noGrp="1" noChangeAspect="1"/>
          </p:cNvPicPr>
          <p:nvPr>
            <p:ph idx="1"/>
          </p:nvPr>
        </p:nvPicPr>
        <p:blipFill>
          <a:blip r:embed="rId2"/>
          <a:stretch>
            <a:fillRect/>
          </a:stretch>
        </p:blipFill>
        <p:spPr>
          <a:xfrm>
            <a:off x="3544194" y="1690688"/>
            <a:ext cx="8258908" cy="4601679"/>
          </a:xfrm>
        </p:spPr>
      </p:pic>
      <p:sp>
        <p:nvSpPr>
          <p:cNvPr id="8" name="TextBox 7">
            <a:extLst>
              <a:ext uri="{FF2B5EF4-FFF2-40B4-BE49-F238E27FC236}">
                <a16:creationId xmlns:a16="http://schemas.microsoft.com/office/drawing/2014/main" id="{249336FA-7437-54DA-6F1D-DE95190311A2}"/>
              </a:ext>
            </a:extLst>
          </p:cNvPr>
          <p:cNvSpPr txBox="1"/>
          <p:nvPr/>
        </p:nvSpPr>
        <p:spPr>
          <a:xfrm>
            <a:off x="388898" y="1690688"/>
            <a:ext cx="3439959"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Each component forms part of the whole AI system, used within a particular Defence use-case and the Defence system as a whole.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picture represents those components and how they fit together.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By addressing the entire system, those legal and ethical risks that attach to the use of the AI can be meaningfully addressed during its design, development and use. </a:t>
            </a:r>
          </a:p>
        </p:txBody>
      </p:sp>
    </p:spTree>
    <p:extLst>
      <p:ext uri="{BB962C8B-B14F-4D97-AF65-F5344CB8AC3E}">
        <p14:creationId xmlns:p14="http://schemas.microsoft.com/office/powerpoint/2010/main" val="212841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A16C5D-F98F-9785-0946-91669CB6A8C4}"/>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a:xfrm>
            <a:off x="508976" y="365125"/>
            <a:ext cx="10515600" cy="1325563"/>
          </a:xfrm>
        </p:spPr>
        <p:txBody>
          <a:bodyPr/>
          <a:lstStyle/>
          <a:p>
            <a:r>
              <a:rPr lang="en-US" dirty="0"/>
              <a:t>The </a:t>
            </a:r>
            <a:r>
              <a:rPr lang="en-US" b="1" i="1" dirty="0"/>
              <a:t>elements</a:t>
            </a:r>
            <a:r>
              <a:rPr lang="en-US" dirty="0"/>
              <a:t> of responsible AI</a:t>
            </a:r>
          </a:p>
        </p:txBody>
      </p:sp>
      <p:graphicFrame>
        <p:nvGraphicFramePr>
          <p:cNvPr id="4" name="Content Placeholder 3">
            <a:extLst>
              <a:ext uri="{FF2B5EF4-FFF2-40B4-BE49-F238E27FC236}">
                <a16:creationId xmlns:a16="http://schemas.microsoft.com/office/drawing/2014/main" id="{9739526C-C676-190E-EF40-A0AF5CD0E75B}"/>
              </a:ext>
            </a:extLst>
          </p:cNvPr>
          <p:cNvGraphicFramePr>
            <a:graphicFrameLocks noGrp="1"/>
          </p:cNvGraphicFramePr>
          <p:nvPr>
            <p:ph idx="1"/>
            <p:extLst>
              <p:ext uri="{D42A27DB-BD31-4B8C-83A1-F6EECF244321}">
                <p14:modId xmlns:p14="http://schemas.microsoft.com/office/powerpoint/2010/main" val="1588376234"/>
              </p:ext>
            </p:extLst>
          </p:nvPr>
        </p:nvGraphicFramePr>
        <p:xfrm>
          <a:off x="6541476" y="1825625"/>
          <a:ext cx="481232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8EA1C680-2808-E0AF-BB15-F7829BEA63D3}"/>
              </a:ext>
            </a:extLst>
          </p:cNvPr>
          <p:cNvSpPr txBox="1">
            <a:spLocks/>
          </p:cNvSpPr>
          <p:nvPr/>
        </p:nvSpPr>
        <p:spPr>
          <a:xfrm>
            <a:off x="508976" y="1765025"/>
            <a:ext cx="6032500" cy="47278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The 12 </a:t>
            </a:r>
            <a:r>
              <a:rPr lang="en-AU" b="1" i="1" dirty="0">
                <a:latin typeface="Arial" panose="020B0604020202020204" pitchFamily="34" charset="0"/>
                <a:cs typeface="Arial" panose="020B0604020202020204" pitchFamily="34" charset="0"/>
              </a:rPr>
              <a:t>elements</a:t>
            </a:r>
            <a:r>
              <a:rPr lang="en-AU" dirty="0">
                <a:latin typeface="Arial" panose="020B0604020202020204" pitchFamily="34" charset="0"/>
                <a:cs typeface="Arial" panose="020B0604020202020204" pitchFamily="34" charset="0"/>
              </a:rPr>
              <a:t> are the measurable parts that ensure that the facets (overarching values and principles) of responsible AI are addressed. </a:t>
            </a:r>
          </a:p>
          <a:p>
            <a:r>
              <a:rPr lang="en-AU" dirty="0">
                <a:latin typeface="Arial" panose="020B0604020202020204" pitchFamily="34" charset="0"/>
                <a:cs typeface="Arial" panose="020B0604020202020204" pitchFamily="34" charset="0"/>
              </a:rPr>
              <a:t>They operationalise the ethical and legal issues identified within the </a:t>
            </a:r>
            <a:r>
              <a:rPr lang="en-AU" b="1" i="1" dirty="0">
                <a:latin typeface="Arial" panose="020B0604020202020204" pitchFamily="34" charset="0"/>
                <a:cs typeface="Arial" panose="020B0604020202020204" pitchFamily="34" charset="0"/>
              </a:rPr>
              <a:t>components</a:t>
            </a:r>
            <a:r>
              <a:rPr lang="en-AU" dirty="0">
                <a:latin typeface="Arial" panose="020B0604020202020204" pitchFamily="34" charset="0"/>
                <a:cs typeface="Arial" panose="020B0604020202020204" pitchFamily="34" charset="0"/>
              </a:rPr>
              <a:t> to be assessed and relate to the constituent qualities of the facets. </a:t>
            </a:r>
          </a:p>
          <a:p>
            <a:r>
              <a:rPr lang="en-AU" dirty="0">
                <a:latin typeface="Arial" panose="020B0604020202020204" pitchFamily="34" charset="0"/>
                <a:cs typeface="Arial" panose="020B0604020202020204" pitchFamily="34" charset="0"/>
              </a:rPr>
              <a:t>They allow the legal and ethical risks to be addressed in a measurable, repeatable and recordable way. </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See </a:t>
            </a:r>
            <a:r>
              <a:rPr lang="en-AU" i="1" dirty="0">
                <a:latin typeface="Arial" panose="020B0604020202020204" pitchFamily="34" charset="0"/>
                <a:cs typeface="Arial" panose="020B0604020202020204" pitchFamily="34" charset="0"/>
              </a:rPr>
              <a:t>Resource 1.B</a:t>
            </a:r>
            <a:r>
              <a:rPr lang="en-AU" dirty="0">
                <a:latin typeface="Arial" panose="020B0604020202020204" pitchFamily="34" charset="0"/>
                <a:cs typeface="Arial" panose="020B0604020202020204" pitchFamily="34" charset="0"/>
              </a:rPr>
              <a:t> for a description of the elements</a:t>
            </a:r>
          </a:p>
        </p:txBody>
      </p:sp>
    </p:spTree>
    <p:extLst>
      <p:ext uri="{BB962C8B-B14F-4D97-AF65-F5344CB8AC3E}">
        <p14:creationId xmlns:p14="http://schemas.microsoft.com/office/powerpoint/2010/main" val="323965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BA2A24-4338-D010-1187-8410C8B53AAB}"/>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Content Placeholder 4">
            <a:extLst>
              <a:ext uri="{FF2B5EF4-FFF2-40B4-BE49-F238E27FC236}">
                <a16:creationId xmlns:a16="http://schemas.microsoft.com/office/drawing/2014/main" id="{29E97E84-34FD-2E98-366A-C04E0990FFD8}"/>
              </a:ext>
            </a:extLst>
          </p:cNvPr>
          <p:cNvPicPr>
            <a:picLocks noGrp="1" noChangeAspect="1"/>
          </p:cNvPicPr>
          <p:nvPr>
            <p:ph idx="1"/>
          </p:nvPr>
        </p:nvPicPr>
        <p:blipFill>
          <a:blip r:embed="rId3"/>
          <a:stretch>
            <a:fillRect/>
          </a:stretch>
        </p:blipFill>
        <p:spPr>
          <a:xfrm>
            <a:off x="810898" y="733129"/>
            <a:ext cx="1676545" cy="541067"/>
          </a:xfrm>
        </p:spPr>
      </p:pic>
      <p:pic>
        <p:nvPicPr>
          <p:cNvPr id="7" name="Picture 6">
            <a:extLst>
              <a:ext uri="{FF2B5EF4-FFF2-40B4-BE49-F238E27FC236}">
                <a16:creationId xmlns:a16="http://schemas.microsoft.com/office/drawing/2014/main" id="{B6271E4B-1313-FBD9-3344-6330456F35DE}"/>
              </a:ext>
            </a:extLst>
          </p:cNvPr>
          <p:cNvPicPr>
            <a:picLocks noChangeAspect="1"/>
          </p:cNvPicPr>
          <p:nvPr/>
        </p:nvPicPr>
        <p:blipFill>
          <a:blip r:embed="rId4"/>
          <a:stretch>
            <a:fillRect/>
          </a:stretch>
        </p:blipFill>
        <p:spPr>
          <a:xfrm>
            <a:off x="3043916" y="733130"/>
            <a:ext cx="1619390" cy="541067"/>
          </a:xfrm>
          <a:prstGeom prst="rect">
            <a:avLst/>
          </a:prstGeom>
        </p:spPr>
      </p:pic>
      <p:pic>
        <p:nvPicPr>
          <p:cNvPr id="9" name="Picture 8">
            <a:extLst>
              <a:ext uri="{FF2B5EF4-FFF2-40B4-BE49-F238E27FC236}">
                <a16:creationId xmlns:a16="http://schemas.microsoft.com/office/drawing/2014/main" id="{415CE0C5-3D45-8581-0B54-AD8679BC85E6}"/>
              </a:ext>
            </a:extLst>
          </p:cNvPr>
          <p:cNvPicPr>
            <a:picLocks noChangeAspect="1"/>
          </p:cNvPicPr>
          <p:nvPr/>
        </p:nvPicPr>
        <p:blipFill>
          <a:blip r:embed="rId5"/>
          <a:stretch>
            <a:fillRect/>
          </a:stretch>
        </p:blipFill>
        <p:spPr>
          <a:xfrm>
            <a:off x="5238830" y="733131"/>
            <a:ext cx="1646063" cy="541067"/>
          </a:xfrm>
          <a:prstGeom prst="rect">
            <a:avLst/>
          </a:prstGeom>
        </p:spPr>
      </p:pic>
      <p:pic>
        <p:nvPicPr>
          <p:cNvPr id="11" name="Picture 10">
            <a:extLst>
              <a:ext uri="{FF2B5EF4-FFF2-40B4-BE49-F238E27FC236}">
                <a16:creationId xmlns:a16="http://schemas.microsoft.com/office/drawing/2014/main" id="{CF8634DA-B07D-7788-A473-F4AF26C4868A}"/>
              </a:ext>
            </a:extLst>
          </p:cNvPr>
          <p:cNvPicPr>
            <a:picLocks noChangeAspect="1"/>
          </p:cNvPicPr>
          <p:nvPr/>
        </p:nvPicPr>
        <p:blipFill>
          <a:blip r:embed="rId6"/>
          <a:stretch>
            <a:fillRect/>
          </a:stretch>
        </p:blipFill>
        <p:spPr>
          <a:xfrm>
            <a:off x="7460417" y="733132"/>
            <a:ext cx="1600339" cy="541067"/>
          </a:xfrm>
          <a:prstGeom prst="rect">
            <a:avLst/>
          </a:prstGeom>
        </p:spPr>
      </p:pic>
      <p:pic>
        <p:nvPicPr>
          <p:cNvPr id="13" name="Picture 12">
            <a:extLst>
              <a:ext uri="{FF2B5EF4-FFF2-40B4-BE49-F238E27FC236}">
                <a16:creationId xmlns:a16="http://schemas.microsoft.com/office/drawing/2014/main" id="{579B458B-120F-2ADF-1211-E58B0ED93297}"/>
              </a:ext>
            </a:extLst>
          </p:cNvPr>
          <p:cNvPicPr>
            <a:picLocks noChangeAspect="1"/>
          </p:cNvPicPr>
          <p:nvPr/>
        </p:nvPicPr>
        <p:blipFill>
          <a:blip r:embed="rId7"/>
          <a:stretch>
            <a:fillRect/>
          </a:stretch>
        </p:blipFill>
        <p:spPr>
          <a:xfrm>
            <a:off x="9636280" y="733133"/>
            <a:ext cx="1550804" cy="541067"/>
          </a:xfrm>
          <a:prstGeom prst="rect">
            <a:avLst/>
          </a:prstGeom>
        </p:spPr>
      </p:pic>
      <p:sp>
        <p:nvSpPr>
          <p:cNvPr id="44" name="Title 1">
            <a:extLst>
              <a:ext uri="{FF2B5EF4-FFF2-40B4-BE49-F238E27FC236}">
                <a16:creationId xmlns:a16="http://schemas.microsoft.com/office/drawing/2014/main" id="{DFEE4AC5-D7D9-5513-0537-E40A743B1959}"/>
              </a:ext>
            </a:extLst>
          </p:cNvPr>
          <p:cNvSpPr>
            <a:spLocks noGrp="1" noChangeArrowheads="1"/>
          </p:cNvSpPr>
          <p:nvPr>
            <p:ph type="title"/>
          </p:nvPr>
        </p:nvSpPr>
        <p:spPr>
          <a:xfrm>
            <a:off x="810895" y="216163"/>
            <a:ext cx="10570207" cy="321087"/>
          </a:xfrm>
        </p:spPr>
        <p:txBody>
          <a:bodyPr>
            <a:noAutofit/>
          </a:bodyPr>
          <a:lstStyle/>
          <a:p>
            <a:pPr eaLnBrk="1" hangingPunct="1"/>
            <a:r>
              <a:rPr lang="en-US" altLang="en-US" sz="2000" b="1" dirty="0"/>
              <a:t>Elements of </a:t>
            </a:r>
            <a:r>
              <a:rPr lang="en-US" altLang="en-US" sz="2000" b="1" i="1" dirty="0">
                <a:solidFill>
                  <a:srgbClr val="FF0000"/>
                </a:solidFill>
              </a:rPr>
              <a:t>Responsible</a:t>
            </a:r>
            <a:r>
              <a:rPr lang="en-US" altLang="en-US" sz="2000" b="1" dirty="0"/>
              <a:t> AI measure the facets of Ethical AI in Defence:</a:t>
            </a:r>
          </a:p>
        </p:txBody>
      </p:sp>
      <p:sp>
        <p:nvSpPr>
          <p:cNvPr id="3" name="Rectangle 2">
            <a:extLst>
              <a:ext uri="{FF2B5EF4-FFF2-40B4-BE49-F238E27FC236}">
                <a16:creationId xmlns:a16="http://schemas.microsoft.com/office/drawing/2014/main" id="{DA82C89F-74EF-9056-A720-9C84210C1BFD}"/>
              </a:ext>
            </a:extLst>
          </p:cNvPr>
          <p:cNvSpPr/>
          <p:nvPr/>
        </p:nvSpPr>
        <p:spPr>
          <a:xfrm>
            <a:off x="810896" y="1992159"/>
            <a:ext cx="10376188" cy="3673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FF00ECE-AAE3-4DE2-9023-1DF622A0FDD5}"/>
              </a:ext>
            </a:extLst>
          </p:cNvPr>
          <p:cNvSpPr/>
          <p:nvPr/>
        </p:nvSpPr>
        <p:spPr>
          <a:xfrm>
            <a:off x="800934" y="2909634"/>
            <a:ext cx="10376187" cy="3673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28A0318D-532D-3292-4379-B2A42CA5B9CA}"/>
              </a:ext>
            </a:extLst>
          </p:cNvPr>
          <p:cNvSpPr/>
          <p:nvPr/>
        </p:nvSpPr>
        <p:spPr>
          <a:xfrm>
            <a:off x="810895" y="5036861"/>
            <a:ext cx="8249860" cy="3673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EF5B21-D5CE-4706-0B67-8BA748A0FC8D}"/>
              </a:ext>
            </a:extLst>
          </p:cNvPr>
          <p:cNvSpPr txBox="1"/>
          <p:nvPr/>
        </p:nvSpPr>
        <p:spPr>
          <a:xfrm>
            <a:off x="1095619" y="1994943"/>
            <a:ext cx="9554436" cy="338554"/>
          </a:xfrm>
          <a:prstGeom prst="rect">
            <a:avLst/>
          </a:prstGeom>
          <a:solidFill>
            <a:schemeClr val="bg2">
              <a:lumMod val="90000"/>
            </a:schemeClr>
          </a:solidFill>
        </p:spPr>
        <p:txBody>
          <a:bodyPr wrap="square" rtlCol="0">
            <a:spAutoFit/>
          </a:bodyPr>
          <a:lstStyle/>
          <a:p>
            <a:pPr algn="ctr"/>
            <a:r>
              <a:rPr lang="en-AU" sz="1600">
                <a:latin typeface="Arial" panose="020B0604020202020204" pitchFamily="34" charset="0"/>
                <a:cs typeface="Arial" panose="020B0604020202020204" pitchFamily="34" charset="0"/>
              </a:rPr>
              <a:t>2. Accountable</a:t>
            </a:r>
            <a:endParaRPr lang="en-AU" sz="1600" b="1">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70DFC19-E346-A938-D473-15296C6274B4}"/>
              </a:ext>
            </a:extLst>
          </p:cNvPr>
          <p:cNvSpPr txBox="1"/>
          <p:nvPr/>
        </p:nvSpPr>
        <p:spPr>
          <a:xfrm>
            <a:off x="5071728" y="2911836"/>
            <a:ext cx="4757455"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4. Explainable</a:t>
            </a:r>
          </a:p>
        </p:txBody>
      </p:sp>
      <p:sp>
        <p:nvSpPr>
          <p:cNvPr id="50" name="TextBox 49">
            <a:extLst>
              <a:ext uri="{FF2B5EF4-FFF2-40B4-BE49-F238E27FC236}">
                <a16:creationId xmlns:a16="http://schemas.microsoft.com/office/drawing/2014/main" id="{3FF19268-97D6-8006-2EB3-F3A3F58FD790}"/>
              </a:ext>
            </a:extLst>
          </p:cNvPr>
          <p:cNvSpPr txBox="1"/>
          <p:nvPr/>
        </p:nvSpPr>
        <p:spPr>
          <a:xfrm>
            <a:off x="3673841" y="5017779"/>
            <a:ext cx="2259176"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9. Controllable</a:t>
            </a:r>
          </a:p>
        </p:txBody>
      </p:sp>
      <p:sp>
        <p:nvSpPr>
          <p:cNvPr id="54" name="TextBox 53">
            <a:extLst>
              <a:ext uri="{FF2B5EF4-FFF2-40B4-BE49-F238E27FC236}">
                <a16:creationId xmlns:a16="http://schemas.microsoft.com/office/drawing/2014/main" id="{B742FD2A-9C69-4FFC-FF1B-F6E4BD804071}"/>
              </a:ext>
            </a:extLst>
          </p:cNvPr>
          <p:cNvSpPr txBox="1"/>
          <p:nvPr/>
        </p:nvSpPr>
        <p:spPr>
          <a:xfrm>
            <a:off x="810455" y="2443857"/>
            <a:ext cx="1993774"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a:solidFill>
                  <a:schemeClr val="tx1"/>
                </a:solidFill>
                <a:latin typeface="Arial" panose="020B0604020202020204" pitchFamily="34" charset="0"/>
                <a:cs typeface="Arial" panose="020B0604020202020204" pitchFamily="34" charset="0"/>
              </a:rPr>
              <a:t>3. Understandable</a:t>
            </a:r>
          </a:p>
        </p:txBody>
      </p:sp>
      <p:sp>
        <p:nvSpPr>
          <p:cNvPr id="57" name="Rectangle 56">
            <a:extLst>
              <a:ext uri="{FF2B5EF4-FFF2-40B4-BE49-F238E27FC236}">
                <a16:creationId xmlns:a16="http://schemas.microsoft.com/office/drawing/2014/main" id="{0B88B98D-041A-6386-1450-A8D24C428D31}"/>
              </a:ext>
            </a:extLst>
          </p:cNvPr>
          <p:cNvSpPr/>
          <p:nvPr/>
        </p:nvSpPr>
        <p:spPr>
          <a:xfrm>
            <a:off x="3030580" y="5460233"/>
            <a:ext cx="3856217" cy="3673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AECD6A9-CA9C-30F1-E613-11972911DF96}"/>
              </a:ext>
            </a:extLst>
          </p:cNvPr>
          <p:cNvSpPr/>
          <p:nvPr/>
        </p:nvSpPr>
        <p:spPr>
          <a:xfrm>
            <a:off x="3027046" y="5917096"/>
            <a:ext cx="6016841" cy="3673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8D2774EB-9F0A-272E-C104-B06A84BB6582}"/>
              </a:ext>
            </a:extLst>
          </p:cNvPr>
          <p:cNvSpPr/>
          <p:nvPr/>
        </p:nvSpPr>
        <p:spPr>
          <a:xfrm>
            <a:off x="3027992" y="4607930"/>
            <a:ext cx="6016841" cy="3673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A369917-6A15-65A2-A6AD-34EB31144A0F}"/>
              </a:ext>
            </a:extLst>
          </p:cNvPr>
          <p:cNvSpPr/>
          <p:nvPr/>
        </p:nvSpPr>
        <p:spPr>
          <a:xfrm>
            <a:off x="3029668" y="4203221"/>
            <a:ext cx="6016841" cy="3673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68A72DC6-F437-9158-E73B-BC5683AD521A}"/>
              </a:ext>
            </a:extLst>
          </p:cNvPr>
          <p:cNvSpPr/>
          <p:nvPr/>
        </p:nvSpPr>
        <p:spPr>
          <a:xfrm>
            <a:off x="3031053" y="3793517"/>
            <a:ext cx="6016841" cy="3673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4A69AAE-0AE8-57A2-539A-9FA81DF76B68}"/>
              </a:ext>
            </a:extLst>
          </p:cNvPr>
          <p:cNvSpPr/>
          <p:nvPr/>
        </p:nvSpPr>
        <p:spPr>
          <a:xfrm>
            <a:off x="3027992" y="6376559"/>
            <a:ext cx="3856220" cy="3673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8795D111-E211-ABE5-8207-669152BC24AA}"/>
              </a:ext>
            </a:extLst>
          </p:cNvPr>
          <p:cNvSpPr/>
          <p:nvPr/>
        </p:nvSpPr>
        <p:spPr>
          <a:xfrm>
            <a:off x="812738" y="3361461"/>
            <a:ext cx="10376829" cy="371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B0F730D0-7CFC-0BFA-D078-546DC276415C}"/>
              </a:ext>
            </a:extLst>
          </p:cNvPr>
          <p:cNvSpPr txBox="1"/>
          <p:nvPr/>
        </p:nvSpPr>
        <p:spPr>
          <a:xfrm>
            <a:off x="4459857" y="6371716"/>
            <a:ext cx="1630288"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12. Secure</a:t>
            </a:r>
          </a:p>
        </p:txBody>
      </p:sp>
      <p:sp>
        <p:nvSpPr>
          <p:cNvPr id="66" name="TextBox 65">
            <a:extLst>
              <a:ext uri="{FF2B5EF4-FFF2-40B4-BE49-F238E27FC236}">
                <a16:creationId xmlns:a16="http://schemas.microsoft.com/office/drawing/2014/main" id="{8B8C140B-26CD-5F22-5834-6A684697FA10}"/>
              </a:ext>
            </a:extLst>
          </p:cNvPr>
          <p:cNvSpPr txBox="1"/>
          <p:nvPr/>
        </p:nvSpPr>
        <p:spPr>
          <a:xfrm>
            <a:off x="5501319" y="5904020"/>
            <a:ext cx="1710965" cy="338554"/>
          </a:xfrm>
          <a:prstGeom prst="rect">
            <a:avLst/>
          </a:prstGeom>
          <a:noFill/>
        </p:spPr>
        <p:txBody>
          <a:bodyPr wrap="square" lIns="91440" tIns="45720" rIns="91440" bIns="45720" rtlCol="0" anchor="t">
            <a:spAutoFit/>
          </a:bodyPr>
          <a:lstStyle/>
          <a:p>
            <a:r>
              <a:rPr lang="en-AU" sz="1600" dirty="0">
                <a:latin typeface="Arial" panose="020B0604020202020204" pitchFamily="34" charset="0"/>
                <a:cs typeface="Arial" panose="020B0604020202020204" pitchFamily="34" charset="0"/>
              </a:rPr>
              <a:t>11. Safe</a:t>
            </a:r>
          </a:p>
        </p:txBody>
      </p:sp>
      <p:sp>
        <p:nvSpPr>
          <p:cNvPr id="67" name="TextBox 66">
            <a:extLst>
              <a:ext uri="{FF2B5EF4-FFF2-40B4-BE49-F238E27FC236}">
                <a16:creationId xmlns:a16="http://schemas.microsoft.com/office/drawing/2014/main" id="{45C68C2E-CD5B-E08A-CF68-61E5FC971712}"/>
              </a:ext>
            </a:extLst>
          </p:cNvPr>
          <p:cNvSpPr txBox="1"/>
          <p:nvPr/>
        </p:nvSpPr>
        <p:spPr>
          <a:xfrm>
            <a:off x="5083632" y="4574647"/>
            <a:ext cx="1710965" cy="338554"/>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8. Compliant</a:t>
            </a:r>
          </a:p>
        </p:txBody>
      </p:sp>
      <p:sp>
        <p:nvSpPr>
          <p:cNvPr id="68" name="TextBox 67">
            <a:extLst>
              <a:ext uri="{FF2B5EF4-FFF2-40B4-BE49-F238E27FC236}">
                <a16:creationId xmlns:a16="http://schemas.microsoft.com/office/drawing/2014/main" id="{CD3C709B-C54F-837F-60EE-D4336A92F86A}"/>
              </a:ext>
            </a:extLst>
          </p:cNvPr>
          <p:cNvSpPr txBox="1"/>
          <p:nvPr/>
        </p:nvSpPr>
        <p:spPr>
          <a:xfrm>
            <a:off x="5053858" y="4159597"/>
            <a:ext cx="1710965"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7. Predictable</a:t>
            </a:r>
          </a:p>
        </p:txBody>
      </p:sp>
      <p:sp>
        <p:nvSpPr>
          <p:cNvPr id="69" name="TextBox 68">
            <a:extLst>
              <a:ext uri="{FF2B5EF4-FFF2-40B4-BE49-F238E27FC236}">
                <a16:creationId xmlns:a16="http://schemas.microsoft.com/office/drawing/2014/main" id="{7E0A741A-26C2-BCC0-125C-4EAACD688C9B}"/>
              </a:ext>
            </a:extLst>
          </p:cNvPr>
          <p:cNvSpPr txBox="1"/>
          <p:nvPr/>
        </p:nvSpPr>
        <p:spPr>
          <a:xfrm>
            <a:off x="5052084" y="3764019"/>
            <a:ext cx="1710965"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6. Reliable</a:t>
            </a:r>
          </a:p>
        </p:txBody>
      </p:sp>
      <p:sp>
        <p:nvSpPr>
          <p:cNvPr id="70" name="TextBox 69">
            <a:extLst>
              <a:ext uri="{FF2B5EF4-FFF2-40B4-BE49-F238E27FC236}">
                <a16:creationId xmlns:a16="http://schemas.microsoft.com/office/drawing/2014/main" id="{71322769-5E7A-6AEC-6045-69A1A86CE607}"/>
              </a:ext>
            </a:extLst>
          </p:cNvPr>
          <p:cNvSpPr txBox="1"/>
          <p:nvPr/>
        </p:nvSpPr>
        <p:spPr>
          <a:xfrm>
            <a:off x="4461295" y="5494180"/>
            <a:ext cx="2734150"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10. Able to integrate</a:t>
            </a:r>
          </a:p>
        </p:txBody>
      </p:sp>
      <p:sp>
        <p:nvSpPr>
          <p:cNvPr id="71" name="TextBox 70">
            <a:extLst>
              <a:ext uri="{FF2B5EF4-FFF2-40B4-BE49-F238E27FC236}">
                <a16:creationId xmlns:a16="http://schemas.microsoft.com/office/drawing/2014/main" id="{97634445-0987-6AB9-BA00-6A35FB53A371}"/>
              </a:ext>
            </a:extLst>
          </p:cNvPr>
          <p:cNvSpPr txBox="1"/>
          <p:nvPr/>
        </p:nvSpPr>
        <p:spPr>
          <a:xfrm>
            <a:off x="5052332" y="3360674"/>
            <a:ext cx="1809429" cy="338554"/>
          </a:xfrm>
          <a:prstGeom prst="rect">
            <a:avLst/>
          </a:prstGeom>
          <a:noFill/>
        </p:spPr>
        <p:txBody>
          <a:bodyPr wrap="square" lIns="91440" tIns="45720" rIns="91440" bIns="45720" rtlCol="0" anchor="t">
            <a:spAutoFit/>
          </a:bodyPr>
          <a:lstStyle/>
          <a:p>
            <a:r>
              <a:rPr lang="en-AU" sz="1600">
                <a:latin typeface="Arial" panose="020B0604020202020204" pitchFamily="34" charset="0"/>
                <a:cs typeface="Arial" panose="020B0604020202020204" pitchFamily="34" charset="0"/>
              </a:rPr>
              <a:t>5. Reviewable</a:t>
            </a:r>
          </a:p>
        </p:txBody>
      </p:sp>
      <p:sp>
        <p:nvSpPr>
          <p:cNvPr id="15" name="Rectangle 14">
            <a:extLst>
              <a:ext uri="{FF2B5EF4-FFF2-40B4-BE49-F238E27FC236}">
                <a16:creationId xmlns:a16="http://schemas.microsoft.com/office/drawing/2014/main" id="{BF2C5EE3-1AA2-78F4-7488-9893DFCA8B06}"/>
              </a:ext>
            </a:extLst>
          </p:cNvPr>
          <p:cNvSpPr/>
          <p:nvPr/>
        </p:nvSpPr>
        <p:spPr>
          <a:xfrm>
            <a:off x="810896" y="1487127"/>
            <a:ext cx="10376187" cy="3673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2249479-3715-FED1-7B64-8D6773905CE4}"/>
              </a:ext>
            </a:extLst>
          </p:cNvPr>
          <p:cNvSpPr txBox="1"/>
          <p:nvPr/>
        </p:nvSpPr>
        <p:spPr>
          <a:xfrm>
            <a:off x="5012605" y="1487181"/>
            <a:ext cx="4757455" cy="338554"/>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1. Responsible</a:t>
            </a:r>
          </a:p>
        </p:txBody>
      </p:sp>
      <p:sp>
        <p:nvSpPr>
          <p:cNvPr id="21" name="TextBox 20">
            <a:extLst>
              <a:ext uri="{FF2B5EF4-FFF2-40B4-BE49-F238E27FC236}">
                <a16:creationId xmlns:a16="http://schemas.microsoft.com/office/drawing/2014/main" id="{D2238663-832A-8DD7-38B1-805169EF7A57}"/>
              </a:ext>
            </a:extLst>
          </p:cNvPr>
          <p:cNvSpPr txBox="1"/>
          <p:nvPr/>
        </p:nvSpPr>
        <p:spPr>
          <a:xfrm>
            <a:off x="4864412" y="2444088"/>
            <a:ext cx="1993774"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a:solidFill>
                  <a:schemeClr val="tx1"/>
                </a:solidFill>
                <a:latin typeface="Arial" panose="020B0604020202020204" pitchFamily="34" charset="0"/>
                <a:cs typeface="Arial" panose="020B0604020202020204" pitchFamily="34" charset="0"/>
              </a:rPr>
              <a:t>3. Understandable</a:t>
            </a:r>
          </a:p>
        </p:txBody>
      </p:sp>
      <p:sp>
        <p:nvSpPr>
          <p:cNvPr id="23" name="TextBox 22">
            <a:extLst>
              <a:ext uri="{FF2B5EF4-FFF2-40B4-BE49-F238E27FC236}">
                <a16:creationId xmlns:a16="http://schemas.microsoft.com/office/drawing/2014/main" id="{A02820E0-5023-E7C1-5A67-A4DAD3666765}"/>
              </a:ext>
            </a:extLst>
          </p:cNvPr>
          <p:cNvSpPr txBox="1"/>
          <p:nvPr/>
        </p:nvSpPr>
        <p:spPr>
          <a:xfrm>
            <a:off x="9184050" y="2438679"/>
            <a:ext cx="1993774" cy="369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a:solidFill>
                  <a:schemeClr val="tx1"/>
                </a:solidFill>
                <a:latin typeface="Arial" panose="020B0604020202020204" pitchFamily="34" charset="0"/>
                <a:cs typeface="Arial" panose="020B0604020202020204" pitchFamily="34" charset="0"/>
              </a:rPr>
              <a:t>3. Understandable</a:t>
            </a:r>
          </a:p>
        </p:txBody>
      </p:sp>
    </p:spTree>
    <p:extLst>
      <p:ext uri="{BB962C8B-B14F-4D97-AF65-F5344CB8AC3E}">
        <p14:creationId xmlns:p14="http://schemas.microsoft.com/office/powerpoint/2010/main" val="140664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4ABF-F477-483D-D953-EECEFAA24F8C}"/>
              </a:ext>
            </a:extLst>
          </p:cNvPr>
          <p:cNvSpPr>
            <a:spLocks noGrp="1"/>
          </p:cNvSpPr>
          <p:nvPr>
            <p:ph type="title"/>
          </p:nvPr>
        </p:nvSpPr>
        <p:spPr/>
        <p:txBody>
          <a:bodyPr/>
          <a:lstStyle/>
          <a:p>
            <a:r>
              <a:rPr lang="en-US" dirty="0">
                <a:ea typeface="+mj-lt"/>
              </a:rPr>
              <a:t>The </a:t>
            </a:r>
            <a:r>
              <a:rPr lang="en-US" b="1" i="1" dirty="0">
                <a:ea typeface="+mj-lt"/>
              </a:rPr>
              <a:t>elements*</a:t>
            </a:r>
            <a:r>
              <a:rPr lang="en-US" dirty="0">
                <a:ea typeface="+mj-lt"/>
              </a:rPr>
              <a:t> of responsible AI</a:t>
            </a:r>
          </a:p>
        </p:txBody>
      </p:sp>
      <p:sp>
        <p:nvSpPr>
          <p:cNvPr id="3" name="Content Placeholder 2">
            <a:extLst>
              <a:ext uri="{FF2B5EF4-FFF2-40B4-BE49-F238E27FC236}">
                <a16:creationId xmlns:a16="http://schemas.microsoft.com/office/drawing/2014/main" id="{E864737E-47F8-FF79-83B3-70858E130A00}"/>
              </a:ext>
            </a:extLst>
          </p:cNvPr>
          <p:cNvSpPr>
            <a:spLocks noGrp="1"/>
          </p:cNvSpPr>
          <p:nvPr>
            <p:ph sz="half" idx="1"/>
          </p:nvPr>
        </p:nvSpPr>
        <p:spPr/>
        <p:txBody>
          <a:bodyPr vert="horz" lIns="91440" tIns="45720" rIns="91440" bIns="45720" rtlCol="0" anchor="t">
            <a:normAutofit/>
          </a:bodyPr>
          <a:lstStyle/>
          <a:p>
            <a:pPr marL="0" indent="0">
              <a:buNone/>
            </a:pPr>
            <a:r>
              <a:rPr lang="en-AU" b="1" i="1" dirty="0">
                <a:ea typeface="+mn-lt"/>
              </a:rPr>
              <a:t>1. Responsible</a:t>
            </a:r>
            <a:endParaRPr lang="en-US" dirty="0"/>
          </a:p>
          <a:p>
            <a:pPr marL="0" indent="0">
              <a:buNone/>
            </a:pPr>
            <a:r>
              <a:rPr lang="en-AU" b="1" i="1" dirty="0">
                <a:ea typeface="+mn-lt"/>
              </a:rPr>
              <a:t>2. Accountable </a:t>
            </a:r>
            <a:endParaRPr lang="en-AU" dirty="0">
              <a:ea typeface="+mn-lt"/>
            </a:endParaRPr>
          </a:p>
          <a:p>
            <a:pPr marL="0" indent="0">
              <a:buNone/>
            </a:pPr>
            <a:r>
              <a:rPr lang="en-AU" b="1" i="1" dirty="0">
                <a:ea typeface="+mn-lt"/>
              </a:rPr>
              <a:t>3. Understandable </a:t>
            </a:r>
          </a:p>
          <a:p>
            <a:pPr marL="0" indent="0">
              <a:buNone/>
            </a:pPr>
            <a:r>
              <a:rPr lang="en-AU" b="1" i="1" dirty="0">
                <a:ea typeface="+mn-lt"/>
              </a:rPr>
              <a:t>4. Explainable </a:t>
            </a:r>
            <a:endParaRPr lang="en-AU" dirty="0">
              <a:ea typeface="+mn-lt"/>
            </a:endParaRPr>
          </a:p>
          <a:p>
            <a:pPr marL="0" indent="0">
              <a:buNone/>
            </a:pPr>
            <a:r>
              <a:rPr lang="en-AU" b="1" i="1" dirty="0">
                <a:ea typeface="+mn-lt"/>
              </a:rPr>
              <a:t>5. Reviewable  </a:t>
            </a:r>
            <a:endParaRPr lang="en-US" dirty="0">
              <a:ea typeface="+mn-lt"/>
            </a:endParaRPr>
          </a:p>
          <a:p>
            <a:pPr marL="0" indent="0">
              <a:buNone/>
            </a:pPr>
            <a:r>
              <a:rPr lang="en-AU" b="1" i="1" dirty="0">
                <a:ea typeface="+mn-lt"/>
              </a:rPr>
              <a:t>6. Reliable </a:t>
            </a:r>
            <a:endParaRPr lang="en-US" dirty="0">
              <a:ea typeface="+mn-lt"/>
            </a:endParaRPr>
          </a:p>
          <a:p>
            <a:pPr marL="0" indent="0">
              <a:buNone/>
            </a:pPr>
            <a:endParaRPr lang="en-AU" b="1" i="1" dirty="0"/>
          </a:p>
        </p:txBody>
      </p:sp>
      <p:sp>
        <p:nvSpPr>
          <p:cNvPr id="4" name="Content Placeholder 3">
            <a:extLst>
              <a:ext uri="{FF2B5EF4-FFF2-40B4-BE49-F238E27FC236}">
                <a16:creationId xmlns:a16="http://schemas.microsoft.com/office/drawing/2014/main" id="{76B36D05-2F3C-5986-1CC3-9BEBAA2948D9}"/>
              </a:ext>
            </a:extLst>
          </p:cNvPr>
          <p:cNvSpPr>
            <a:spLocks noGrp="1"/>
          </p:cNvSpPr>
          <p:nvPr>
            <p:ph sz="half" idx="2"/>
          </p:nvPr>
        </p:nvSpPr>
        <p:spPr/>
        <p:txBody>
          <a:bodyPr vert="horz" lIns="91440" tIns="45720" rIns="91440" bIns="45720" rtlCol="0" anchor="t">
            <a:normAutofit/>
          </a:bodyPr>
          <a:lstStyle/>
          <a:p>
            <a:pPr marL="0" indent="0">
              <a:buNone/>
            </a:pPr>
            <a:r>
              <a:rPr lang="en-AU" b="1" i="1">
                <a:ea typeface="+mn-lt"/>
              </a:rPr>
              <a:t>7. Predictable</a:t>
            </a:r>
            <a:endParaRPr lang="en-AU">
              <a:ea typeface="+mn-lt"/>
            </a:endParaRPr>
          </a:p>
          <a:p>
            <a:pPr marL="0" indent="0">
              <a:buNone/>
            </a:pPr>
            <a:r>
              <a:rPr lang="en-AU" b="1" i="1">
                <a:ea typeface="+mn-lt"/>
              </a:rPr>
              <a:t>8. Compliant </a:t>
            </a:r>
            <a:endParaRPr lang="en-US">
              <a:ea typeface="+mn-lt"/>
            </a:endParaRPr>
          </a:p>
          <a:p>
            <a:pPr marL="0" indent="0">
              <a:buNone/>
            </a:pPr>
            <a:r>
              <a:rPr lang="en-AU" b="1" i="1">
                <a:ea typeface="+mn-lt"/>
              </a:rPr>
              <a:t>9. Controllable</a:t>
            </a:r>
            <a:endParaRPr lang="en-US">
              <a:ea typeface="+mn-lt"/>
            </a:endParaRPr>
          </a:p>
          <a:p>
            <a:pPr marL="0" indent="0">
              <a:buNone/>
            </a:pPr>
            <a:r>
              <a:rPr lang="en-AU" b="1" i="1">
                <a:ea typeface="+mn-lt"/>
              </a:rPr>
              <a:t>10. Integrated</a:t>
            </a:r>
          </a:p>
          <a:p>
            <a:pPr marL="0" indent="0">
              <a:buNone/>
            </a:pPr>
            <a:r>
              <a:rPr lang="en-AU" b="1" i="1">
                <a:ea typeface="+mn-lt"/>
              </a:rPr>
              <a:t>11. Safe</a:t>
            </a:r>
          </a:p>
          <a:p>
            <a:pPr marL="0" indent="0">
              <a:buNone/>
            </a:pPr>
            <a:r>
              <a:rPr lang="en-AU" b="1" i="1">
                <a:ea typeface="+mn-lt"/>
              </a:rPr>
              <a:t>12. Secure</a:t>
            </a:r>
            <a:endParaRPr lang="en-AU">
              <a:ea typeface="+mn-lt"/>
            </a:endParaRPr>
          </a:p>
          <a:p>
            <a:endParaRPr lang="en-AU" b="1" i="1"/>
          </a:p>
          <a:p>
            <a:endParaRPr lang="en-AU" b="1" i="1"/>
          </a:p>
          <a:p>
            <a:endParaRPr lang="en-US"/>
          </a:p>
        </p:txBody>
      </p:sp>
      <p:sp>
        <p:nvSpPr>
          <p:cNvPr id="5" name="TextBox 4">
            <a:extLst>
              <a:ext uri="{FF2B5EF4-FFF2-40B4-BE49-F238E27FC236}">
                <a16:creationId xmlns:a16="http://schemas.microsoft.com/office/drawing/2014/main" id="{5910BE7C-3152-0250-0714-C56F57A7ED8E}"/>
              </a:ext>
            </a:extLst>
          </p:cNvPr>
          <p:cNvSpPr txBox="1"/>
          <p:nvPr/>
        </p:nvSpPr>
        <p:spPr>
          <a:xfrm>
            <a:off x="960282" y="5461819"/>
            <a:ext cx="100500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ea typeface="+mn-lt"/>
                <a:cs typeface="Arial" panose="020B0604020202020204" pitchFamily="34" charset="0"/>
              </a:rPr>
              <a:t>*See</a:t>
            </a:r>
            <a:r>
              <a:rPr lang="en-US" dirty="0">
                <a:latin typeface="Arial" panose="020B0604020202020204" pitchFamily="34" charset="0"/>
                <a:ea typeface="+mn-lt"/>
                <a:cs typeface="Arial" panose="020B0604020202020204" pitchFamily="34" charset="0"/>
              </a:rPr>
              <a:t> </a:t>
            </a:r>
            <a:r>
              <a:rPr lang="en-US" sz="2800" dirty="0">
                <a:latin typeface="Arial" panose="020B0604020202020204" pitchFamily="34" charset="0"/>
                <a:ea typeface="+mn-lt"/>
                <a:cs typeface="Arial" panose="020B0604020202020204" pitchFamily="34" charset="0"/>
              </a:rPr>
              <a:t>Resource A.2. for a description of these elements</a:t>
            </a:r>
          </a:p>
        </p:txBody>
      </p:sp>
    </p:spTree>
    <p:extLst>
      <p:ext uri="{BB962C8B-B14F-4D97-AF65-F5344CB8AC3E}">
        <p14:creationId xmlns:p14="http://schemas.microsoft.com/office/powerpoint/2010/main" val="215793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Putting them together</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lstStyle/>
          <a:p>
            <a:pPr marL="0" indent="0" algn="ctr">
              <a:buNone/>
            </a:pPr>
            <a:r>
              <a:rPr lang="en-US" sz="4800" b="1" dirty="0"/>
              <a:t>Components + Elements = LEAPP</a:t>
            </a:r>
          </a:p>
          <a:p>
            <a:pPr marL="285750" indent="-285750">
              <a:buFont typeface="Arial" panose="020B0604020202020204" pitchFamily="34" charset="0"/>
              <a:buChar char="•"/>
            </a:pPr>
            <a:endParaRPr lang="en-US" dirty="0"/>
          </a:p>
          <a:p>
            <a:pPr marL="0" indent="0">
              <a:buNone/>
            </a:pPr>
            <a:r>
              <a:rPr lang="en-US" dirty="0"/>
              <a:t>Risks identified about each AI component or action/interaction is translated into a measurable element in the LEAPP that requires resolution of mitigation.</a:t>
            </a:r>
          </a:p>
          <a:p>
            <a:endParaRPr lang="en-US" dirty="0"/>
          </a:p>
        </p:txBody>
      </p:sp>
    </p:spTree>
    <p:extLst>
      <p:ext uri="{BB962C8B-B14F-4D97-AF65-F5344CB8AC3E}">
        <p14:creationId xmlns:p14="http://schemas.microsoft.com/office/powerpoint/2010/main" val="4171314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a:t>The RAID and other AI Frameworks	</a:t>
            </a:r>
          </a:p>
        </p:txBody>
      </p:sp>
      <p:sp>
        <p:nvSpPr>
          <p:cNvPr id="3" name="Content Placeholder 2">
            <a:extLst>
              <a:ext uri="{FF2B5EF4-FFF2-40B4-BE49-F238E27FC236}">
                <a16:creationId xmlns:a16="http://schemas.microsoft.com/office/drawing/2014/main" id="{53F9E8E0-8AAB-D747-B414-7B4A7C88270C}"/>
              </a:ext>
            </a:extLst>
          </p:cNvPr>
          <p:cNvSpPr>
            <a:spLocks noGrp="1"/>
          </p:cNvSpPr>
          <p:nvPr>
            <p:ph idx="1"/>
          </p:nvPr>
        </p:nvSpPr>
        <p:spPr/>
        <p:txBody>
          <a:bodyPr/>
          <a:lstStyle/>
          <a:p>
            <a:r>
              <a:rPr lang="en-US" dirty="0"/>
              <a:t>The RAID is designed to assist industry prepare for the information and risk management requirements of Defence in relation to acquisition of military AI. </a:t>
            </a:r>
          </a:p>
          <a:p>
            <a:r>
              <a:rPr lang="en-US" dirty="0"/>
              <a:t>It is not intended to displace other risk management requirements; and in some cases can sit alongside other risk management frameworks. For example, see </a:t>
            </a:r>
            <a:r>
              <a:rPr lang="en-US" i="1" dirty="0"/>
              <a:t>Resources B </a:t>
            </a:r>
            <a:r>
              <a:rPr lang="en-US" dirty="0"/>
              <a:t>and </a:t>
            </a:r>
            <a:r>
              <a:rPr lang="en-US" i="1" dirty="0"/>
              <a:t>C</a:t>
            </a:r>
            <a:r>
              <a:rPr lang="en-US" dirty="0"/>
              <a:t> for other </a:t>
            </a:r>
            <a:r>
              <a:rPr lang="en-US" b="1" i="1" dirty="0"/>
              <a:t>Policies, Guides, Frameworks </a:t>
            </a:r>
            <a:r>
              <a:rPr lang="en-US" dirty="0"/>
              <a:t>and </a:t>
            </a:r>
            <a:r>
              <a:rPr lang="en-US" b="1" i="1" dirty="0"/>
              <a:t>Processes</a:t>
            </a:r>
            <a:r>
              <a:rPr lang="en-US" dirty="0"/>
              <a:t> that may assist in this regard. </a:t>
            </a:r>
          </a:p>
        </p:txBody>
      </p:sp>
    </p:spTree>
    <p:extLst>
      <p:ext uri="{BB962C8B-B14F-4D97-AF65-F5344CB8AC3E}">
        <p14:creationId xmlns:p14="http://schemas.microsoft.com/office/powerpoint/2010/main" val="2408605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3F6E-E884-9ED0-27F4-E4F9328E511D}"/>
              </a:ext>
            </a:extLst>
          </p:cNvPr>
          <p:cNvSpPr>
            <a:spLocks noGrp="1"/>
          </p:cNvSpPr>
          <p:nvPr>
            <p:ph type="title"/>
          </p:nvPr>
        </p:nvSpPr>
        <p:spPr/>
        <p:txBody>
          <a:bodyPr/>
          <a:lstStyle/>
          <a:p>
            <a:r>
              <a:rPr lang="en-US"/>
              <a:t>Example RAID Checklist </a:t>
            </a:r>
          </a:p>
        </p:txBody>
      </p:sp>
      <p:sp>
        <p:nvSpPr>
          <p:cNvPr id="3" name="Content Placeholder 2">
            <a:extLst>
              <a:ext uri="{FF2B5EF4-FFF2-40B4-BE49-F238E27FC236}">
                <a16:creationId xmlns:a16="http://schemas.microsoft.com/office/drawing/2014/main" id="{0880F008-61F0-DF65-FC33-662EA93EA653}"/>
              </a:ext>
            </a:extLst>
          </p:cNvPr>
          <p:cNvSpPr>
            <a:spLocks noGrp="1"/>
          </p:cNvSpPr>
          <p:nvPr>
            <p:ph idx="1"/>
          </p:nvPr>
        </p:nvSpPr>
        <p:spPr/>
        <p:txBody>
          <a:bodyPr>
            <a:normAutofit lnSpcReduction="10000"/>
          </a:bodyPr>
          <a:lstStyle/>
          <a:p>
            <a:r>
              <a:rPr lang="en-US" dirty="0"/>
              <a:t>The following slides provide the self-assessment undertaken when you complete a RAID Checklist.</a:t>
            </a:r>
          </a:p>
          <a:p>
            <a:r>
              <a:rPr lang="en-US" dirty="0"/>
              <a:t>Answering these questions will identify if you are required to conduct a LEAPP, and if so, which parts of the LEAPP require completion. </a:t>
            </a:r>
          </a:p>
          <a:p>
            <a:r>
              <a:rPr lang="en-US" dirty="0"/>
              <a:t>On completion of the Checklist, complete the RAID Risk Register with the identified risk mitigation requirements; and, if applicable, complete the sections of the LEAPP as directed in the Checklist.</a:t>
            </a:r>
          </a:p>
        </p:txBody>
      </p:sp>
    </p:spTree>
    <p:extLst>
      <p:ext uri="{BB962C8B-B14F-4D97-AF65-F5344CB8AC3E}">
        <p14:creationId xmlns:p14="http://schemas.microsoft.com/office/powerpoint/2010/main" val="123173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A. AI (1)</a:t>
            </a:r>
          </a:p>
        </p:txBody>
      </p:sp>
      <p:sp>
        <p:nvSpPr>
          <p:cNvPr id="7" name="Rectangle 1">
            <a:extLst>
              <a:ext uri="{FF2B5EF4-FFF2-40B4-BE49-F238E27FC236}">
                <a16:creationId xmlns:a16="http://schemas.microsoft.com/office/drawing/2014/main" id="{2BD664E1-309F-F99C-1BFC-A6AC993CFB0F}"/>
              </a:ext>
            </a:extLst>
          </p:cNvPr>
          <p:cNvSpPr>
            <a:spLocks noChangeArrowheads="1"/>
          </p:cNvSpPr>
          <p:nvPr/>
        </p:nvSpPr>
        <p:spPr bwMode="auto">
          <a:xfrm>
            <a:off x="1357554"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E47F950-27B4-A3D3-6C00-2904E832DF50}"/>
              </a:ext>
            </a:extLst>
          </p:cNvPr>
          <p:cNvGraphicFramePr>
            <a:graphicFrameLocks noGrp="1"/>
          </p:cNvGraphicFramePr>
          <p:nvPr>
            <p:ph idx="1"/>
            <p:extLst>
              <p:ext uri="{D42A27DB-BD31-4B8C-83A1-F6EECF244321}">
                <p14:modId xmlns:p14="http://schemas.microsoft.com/office/powerpoint/2010/main" val="3308968916"/>
              </p:ext>
            </p:extLst>
          </p:nvPr>
        </p:nvGraphicFramePr>
        <p:xfrm>
          <a:off x="838206" y="1341755"/>
          <a:ext cx="10515594" cy="399288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969599596"/>
                    </a:ext>
                  </a:extLst>
                </a:gridCol>
                <a:gridCol w="3036832">
                  <a:extLst>
                    <a:ext uri="{9D8B030D-6E8A-4147-A177-3AD203B41FA5}">
                      <a16:colId xmlns:a16="http://schemas.microsoft.com/office/drawing/2014/main" val="3803688014"/>
                    </a:ext>
                  </a:extLst>
                </a:gridCol>
                <a:gridCol w="498584">
                  <a:extLst>
                    <a:ext uri="{9D8B030D-6E8A-4147-A177-3AD203B41FA5}">
                      <a16:colId xmlns:a16="http://schemas.microsoft.com/office/drawing/2014/main" val="2672294819"/>
                    </a:ext>
                  </a:extLst>
                </a:gridCol>
                <a:gridCol w="793202">
                  <a:extLst>
                    <a:ext uri="{9D8B030D-6E8A-4147-A177-3AD203B41FA5}">
                      <a16:colId xmlns:a16="http://schemas.microsoft.com/office/drawing/2014/main" val="1622681229"/>
                    </a:ext>
                  </a:extLst>
                </a:gridCol>
                <a:gridCol w="793202">
                  <a:extLst>
                    <a:ext uri="{9D8B030D-6E8A-4147-A177-3AD203B41FA5}">
                      <a16:colId xmlns:a16="http://schemas.microsoft.com/office/drawing/2014/main" val="238555576"/>
                    </a:ext>
                  </a:extLst>
                </a:gridCol>
                <a:gridCol w="793202">
                  <a:extLst>
                    <a:ext uri="{9D8B030D-6E8A-4147-A177-3AD203B41FA5}">
                      <a16:colId xmlns:a16="http://schemas.microsoft.com/office/drawing/2014/main" val="3894917129"/>
                    </a:ext>
                  </a:extLst>
                </a:gridCol>
                <a:gridCol w="793202">
                  <a:extLst>
                    <a:ext uri="{9D8B030D-6E8A-4147-A177-3AD203B41FA5}">
                      <a16:colId xmlns:a16="http://schemas.microsoft.com/office/drawing/2014/main" val="1953002662"/>
                    </a:ext>
                  </a:extLst>
                </a:gridCol>
                <a:gridCol w="793202">
                  <a:extLst>
                    <a:ext uri="{9D8B030D-6E8A-4147-A177-3AD203B41FA5}">
                      <a16:colId xmlns:a16="http://schemas.microsoft.com/office/drawing/2014/main" val="2078026173"/>
                    </a:ext>
                  </a:extLst>
                </a:gridCol>
                <a:gridCol w="793202">
                  <a:extLst>
                    <a:ext uri="{9D8B030D-6E8A-4147-A177-3AD203B41FA5}">
                      <a16:colId xmlns:a16="http://schemas.microsoft.com/office/drawing/2014/main" val="3430281287"/>
                    </a:ext>
                  </a:extLst>
                </a:gridCol>
                <a:gridCol w="793202">
                  <a:extLst>
                    <a:ext uri="{9D8B030D-6E8A-4147-A177-3AD203B41FA5}">
                      <a16:colId xmlns:a16="http://schemas.microsoft.com/office/drawing/2014/main" val="640935202"/>
                    </a:ext>
                  </a:extLst>
                </a:gridCol>
                <a:gridCol w="793202">
                  <a:extLst>
                    <a:ext uri="{9D8B030D-6E8A-4147-A177-3AD203B41FA5}">
                      <a16:colId xmlns:a16="http://schemas.microsoft.com/office/drawing/2014/main" val="1575690571"/>
                    </a:ext>
                  </a:extLst>
                </a:gridCol>
              </a:tblGrid>
              <a:tr h="0">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A. AI: What is the AI and how does the AI component function?  </a:t>
                      </a:r>
                      <a:endParaRPr lang="en-US" b="0" i="0" dirty="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005637"/>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5217520"/>
                  </a:ext>
                </a:extLst>
              </a:tr>
              <a:tr h="259080">
                <a:tc rowSpan="2">
                  <a:txBody>
                    <a:bodyPr/>
                    <a:lstStyle/>
                    <a:p>
                      <a:pPr algn="l" rtl="0" fontAlgn="base"/>
                      <a:r>
                        <a:rPr lang="en-US" sz="1000" dirty="0">
                          <a:effectLst/>
                          <a:latin typeface="Arial" panose="020B0604020202020204" pitchFamily="34" charset="0"/>
                          <a:cs typeface="Arial" panose="020B0604020202020204" pitchFamily="34" charset="0"/>
                        </a:rPr>
                        <a:t>A.1.1 </a:t>
                      </a:r>
                      <a:endParaRPr lang="en-US" dirty="0">
                        <a:effectLst/>
                        <a:latin typeface="Arial" panose="020B0604020202020204" pitchFamily="34" charset="0"/>
                        <a:cs typeface="Arial" panose="020B0604020202020204" pitchFamily="34" charset="0"/>
                      </a:endParaRPr>
                    </a:p>
                    <a:p>
                      <a:pPr algn="l" rtl="0" fontAlgn="base"/>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…is designed to enable combat functionality of a weapon</a:t>
                      </a:r>
                      <a:r>
                        <a:rPr lang="en-US" sz="800" baseline="30000" dirty="0">
                          <a:effectLst/>
                          <a:latin typeface="Arial" panose="020B0604020202020204" pitchFamily="34" charset="0"/>
                          <a:cs typeface="Arial" panose="020B0604020202020204" pitchFamily="34" charset="0"/>
                        </a:rPr>
                        <a:t>12</a:t>
                      </a:r>
                      <a:r>
                        <a:rPr lang="en-US" sz="1000" dirty="0">
                          <a:effectLst/>
                          <a:latin typeface="Arial" panose="020B0604020202020204" pitchFamily="34" charset="0"/>
                          <a:cs typeface="Arial" panose="020B0604020202020204" pitchFamily="34" charset="0"/>
                        </a:rPr>
                        <a:t> or means</a:t>
                      </a:r>
                      <a:r>
                        <a:rPr lang="en-US" sz="800" baseline="30000" dirty="0">
                          <a:effectLst/>
                          <a:latin typeface="Arial" panose="020B0604020202020204" pitchFamily="34" charset="0"/>
                          <a:cs typeface="Arial" panose="020B0604020202020204" pitchFamily="34" charset="0"/>
                        </a:rPr>
                        <a:t>13</a:t>
                      </a:r>
                      <a:r>
                        <a:rPr lang="en-US" sz="1000" dirty="0">
                          <a:effectLst/>
                          <a:latin typeface="Arial" panose="020B0604020202020204" pitchFamily="34" charset="0"/>
                          <a:cs typeface="Arial" panose="020B0604020202020204" pitchFamily="34" charset="0"/>
                        </a:rPr>
                        <a:t> of warfare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89837334"/>
                  </a:ext>
                </a:extLst>
              </a:tr>
              <a:tr h="2590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75189998"/>
                  </a:ext>
                </a:extLst>
              </a:tr>
              <a:tr h="182880">
                <a:tc rowSpan="2">
                  <a:txBody>
                    <a:bodyPr/>
                    <a:lstStyle/>
                    <a:p>
                      <a:pPr fontAlgn="t"/>
                      <a:r>
                        <a:rPr lang="en-US" sz="1000" dirty="0">
                          <a:effectLst/>
                          <a:latin typeface="Arial" panose="020B0604020202020204" pitchFamily="34" charset="0"/>
                          <a:cs typeface="Arial" panose="020B0604020202020204" pitchFamily="34" charset="0"/>
                        </a:rPr>
                        <a:t>A.1.2 </a:t>
                      </a:r>
                      <a:endParaRPr lang="en-US"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…is designed to undertake safety critical functions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1090501"/>
                  </a:ext>
                </a:extLst>
              </a:tr>
              <a:tr h="1828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0825266"/>
                  </a:ext>
                </a:extLst>
              </a:tr>
              <a:tr h="259080">
                <a:tc rowSpan="2">
                  <a:txBody>
                    <a:bodyPr/>
                    <a:lstStyle/>
                    <a:p>
                      <a:pPr fontAlgn="t"/>
                      <a:r>
                        <a:rPr lang="en-US" sz="1000" dirty="0">
                          <a:effectLst/>
                          <a:latin typeface="Arial" panose="020B0604020202020204" pitchFamily="34" charset="0"/>
                          <a:cs typeface="Arial" panose="020B0604020202020204" pitchFamily="34" charset="0"/>
                        </a:rPr>
                        <a:t>A.2.1 </a:t>
                      </a:r>
                      <a:endParaRPr lang="en-US" dirty="0">
                        <a:effectLst/>
                        <a:latin typeface="Arial" panose="020B0604020202020204" pitchFamily="34" charset="0"/>
                        <a:cs typeface="Arial" panose="020B0604020202020204" pitchFamily="34" charset="0"/>
                      </a:endParaRPr>
                    </a:p>
                    <a:p>
                      <a:pPr algn="l" rtl="0" fontAlgn="base"/>
                      <a:endParaRPr lang="en-US" b="0" i="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…is designed to replicate human judgement and discretion in decision making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47317361"/>
                  </a:ext>
                </a:extLst>
              </a:tr>
              <a:tr h="2590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3588730"/>
                  </a:ext>
                </a:extLst>
              </a:tr>
              <a:tr h="320040">
                <a:tc rowSpan="2">
                  <a:txBody>
                    <a:bodyPr/>
                    <a:lstStyle/>
                    <a:p>
                      <a:pPr fontAlgn="t"/>
                      <a:r>
                        <a:rPr lang="en-US" sz="1000" dirty="0">
                          <a:effectLst/>
                          <a:latin typeface="Arial" panose="020B0604020202020204" pitchFamily="34" charset="0"/>
                          <a:cs typeface="Arial" panose="020B0604020202020204" pitchFamily="34" charset="0"/>
                        </a:rPr>
                        <a:t>A.2.2 </a:t>
                      </a:r>
                      <a:endParaRPr lang="en-US" dirty="0">
                        <a:effectLst/>
                        <a:latin typeface="Arial" panose="020B0604020202020204" pitchFamily="34" charset="0"/>
                        <a:cs typeface="Arial" panose="020B0604020202020204" pitchFamily="34" charset="0"/>
                      </a:endParaRPr>
                    </a:p>
                    <a:p>
                      <a:pPr algn="l" rtl="0" fontAlgn="base"/>
                      <a:endParaRPr lang="en-US" b="0" i="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…undertaking novel decisions only made possible by complex algorithmic processing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8149819"/>
                  </a:ext>
                </a:extLst>
              </a:tr>
              <a:tr h="32004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8061408"/>
                  </a:ext>
                </a:extLst>
              </a:tr>
              <a:tr h="259080">
                <a:tc rowSpan="2">
                  <a:txBody>
                    <a:bodyPr/>
                    <a:lstStyle/>
                    <a:p>
                      <a:pPr fontAlgn="t"/>
                      <a:r>
                        <a:rPr lang="en-US" sz="1000" dirty="0">
                          <a:effectLst/>
                          <a:latin typeface="Arial" panose="020B0604020202020204" pitchFamily="34" charset="0"/>
                          <a:cs typeface="Arial" panose="020B0604020202020204" pitchFamily="34" charset="0"/>
                        </a:rPr>
                        <a:t>A.2.3 </a:t>
                      </a:r>
                      <a:endParaRPr lang="en-US" dirty="0">
                        <a:effectLst/>
                        <a:latin typeface="Arial" panose="020B0604020202020204" pitchFamily="34" charset="0"/>
                        <a:cs typeface="Arial" panose="020B0604020202020204" pitchFamily="34" charset="0"/>
                      </a:endParaRPr>
                    </a:p>
                    <a:p>
                      <a:pPr algn="l" rtl="0" fontAlgn="base"/>
                      <a:endParaRPr lang="en-US" b="0" i="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 making substantive or complex decisions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20810469"/>
                  </a:ext>
                </a:extLst>
              </a:tr>
              <a:tr h="2590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91136148"/>
                  </a:ext>
                </a:extLst>
              </a:tr>
              <a:tr h="198120">
                <a:tc rowSpan="2">
                  <a:txBody>
                    <a:bodyPr/>
                    <a:lstStyle/>
                    <a:p>
                      <a:pPr fontAlgn="t"/>
                      <a:r>
                        <a:rPr lang="en-US" sz="1000" dirty="0">
                          <a:effectLst/>
                          <a:latin typeface="Arial" panose="020B0604020202020204" pitchFamily="34" charset="0"/>
                          <a:cs typeface="Arial" panose="020B0604020202020204" pitchFamily="34" charset="0"/>
                        </a:rPr>
                        <a:t>A.3.1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…can learn or modify its own goals triggers an ongoing requirement for TEVV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29697228"/>
                  </a:ext>
                </a:extLst>
              </a:tr>
              <a:tr h="1981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24982259"/>
                  </a:ext>
                </a:extLst>
              </a:tr>
            </a:tbl>
          </a:graphicData>
        </a:graphic>
      </p:graphicFrame>
    </p:spTree>
    <p:extLst>
      <p:ext uri="{BB962C8B-B14F-4D97-AF65-F5344CB8AC3E}">
        <p14:creationId xmlns:p14="http://schemas.microsoft.com/office/powerpoint/2010/main" val="3184289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99F849-8747-9905-14F3-1763821F1C8C}"/>
              </a:ext>
            </a:extLst>
          </p:cNvPr>
          <p:cNvSpPr/>
          <p:nvPr/>
        </p:nvSpPr>
        <p:spPr>
          <a:xfrm>
            <a:off x="5486400" y="1418492"/>
            <a:ext cx="6705600" cy="543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A. AI (2)</a:t>
            </a:r>
          </a:p>
        </p:txBody>
      </p:sp>
      <p:sp>
        <p:nvSpPr>
          <p:cNvPr id="7" name="Rectangle 1">
            <a:extLst>
              <a:ext uri="{FF2B5EF4-FFF2-40B4-BE49-F238E27FC236}">
                <a16:creationId xmlns:a16="http://schemas.microsoft.com/office/drawing/2014/main" id="{2BD664E1-309F-F99C-1BFC-A6AC993CFB0F}"/>
              </a:ext>
            </a:extLst>
          </p:cNvPr>
          <p:cNvSpPr>
            <a:spLocks noChangeArrowheads="1"/>
          </p:cNvSpPr>
          <p:nvPr/>
        </p:nvSpPr>
        <p:spPr bwMode="auto">
          <a:xfrm>
            <a:off x="1357554"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E47F950-27B4-A3D3-6C00-2904E832DF50}"/>
              </a:ext>
            </a:extLst>
          </p:cNvPr>
          <p:cNvGraphicFramePr>
            <a:graphicFrameLocks noGrp="1"/>
          </p:cNvGraphicFramePr>
          <p:nvPr>
            <p:ph idx="1"/>
            <p:extLst>
              <p:ext uri="{D42A27DB-BD31-4B8C-83A1-F6EECF244321}">
                <p14:modId xmlns:p14="http://schemas.microsoft.com/office/powerpoint/2010/main" val="1492786409"/>
              </p:ext>
            </p:extLst>
          </p:nvPr>
        </p:nvGraphicFramePr>
        <p:xfrm>
          <a:off x="838206" y="1234339"/>
          <a:ext cx="10515594" cy="5406168"/>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969599596"/>
                    </a:ext>
                  </a:extLst>
                </a:gridCol>
                <a:gridCol w="3036832">
                  <a:extLst>
                    <a:ext uri="{9D8B030D-6E8A-4147-A177-3AD203B41FA5}">
                      <a16:colId xmlns:a16="http://schemas.microsoft.com/office/drawing/2014/main" val="3803688014"/>
                    </a:ext>
                  </a:extLst>
                </a:gridCol>
                <a:gridCol w="498584">
                  <a:extLst>
                    <a:ext uri="{9D8B030D-6E8A-4147-A177-3AD203B41FA5}">
                      <a16:colId xmlns:a16="http://schemas.microsoft.com/office/drawing/2014/main" val="2672294819"/>
                    </a:ext>
                  </a:extLst>
                </a:gridCol>
                <a:gridCol w="793202">
                  <a:extLst>
                    <a:ext uri="{9D8B030D-6E8A-4147-A177-3AD203B41FA5}">
                      <a16:colId xmlns:a16="http://schemas.microsoft.com/office/drawing/2014/main" val="1622681229"/>
                    </a:ext>
                  </a:extLst>
                </a:gridCol>
                <a:gridCol w="793202">
                  <a:extLst>
                    <a:ext uri="{9D8B030D-6E8A-4147-A177-3AD203B41FA5}">
                      <a16:colId xmlns:a16="http://schemas.microsoft.com/office/drawing/2014/main" val="238555576"/>
                    </a:ext>
                  </a:extLst>
                </a:gridCol>
                <a:gridCol w="793202">
                  <a:extLst>
                    <a:ext uri="{9D8B030D-6E8A-4147-A177-3AD203B41FA5}">
                      <a16:colId xmlns:a16="http://schemas.microsoft.com/office/drawing/2014/main" val="3894917129"/>
                    </a:ext>
                  </a:extLst>
                </a:gridCol>
                <a:gridCol w="793202">
                  <a:extLst>
                    <a:ext uri="{9D8B030D-6E8A-4147-A177-3AD203B41FA5}">
                      <a16:colId xmlns:a16="http://schemas.microsoft.com/office/drawing/2014/main" val="1953002662"/>
                    </a:ext>
                  </a:extLst>
                </a:gridCol>
                <a:gridCol w="793202">
                  <a:extLst>
                    <a:ext uri="{9D8B030D-6E8A-4147-A177-3AD203B41FA5}">
                      <a16:colId xmlns:a16="http://schemas.microsoft.com/office/drawing/2014/main" val="2078026173"/>
                    </a:ext>
                  </a:extLst>
                </a:gridCol>
                <a:gridCol w="793202">
                  <a:extLst>
                    <a:ext uri="{9D8B030D-6E8A-4147-A177-3AD203B41FA5}">
                      <a16:colId xmlns:a16="http://schemas.microsoft.com/office/drawing/2014/main" val="3430281287"/>
                    </a:ext>
                  </a:extLst>
                </a:gridCol>
                <a:gridCol w="793202">
                  <a:extLst>
                    <a:ext uri="{9D8B030D-6E8A-4147-A177-3AD203B41FA5}">
                      <a16:colId xmlns:a16="http://schemas.microsoft.com/office/drawing/2014/main" val="640935202"/>
                    </a:ext>
                  </a:extLst>
                </a:gridCol>
                <a:gridCol w="793202">
                  <a:extLst>
                    <a:ext uri="{9D8B030D-6E8A-4147-A177-3AD203B41FA5}">
                      <a16:colId xmlns:a16="http://schemas.microsoft.com/office/drawing/2014/main" val="1575690571"/>
                    </a:ext>
                  </a:extLst>
                </a:gridCol>
              </a:tblGrid>
              <a:tr h="446405">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A. AI: What is the AI and how does the AI component function?  </a:t>
                      </a:r>
                      <a:endParaRPr lang="en-US" b="0" i="0" dirty="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005637"/>
                  </a:ext>
                </a:extLst>
              </a:tr>
              <a:tr h="210073">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8209303"/>
                  </a:ext>
                </a:extLst>
              </a:tr>
              <a:tr h="182880">
                <a:tc rowSpan="2">
                  <a:txBody>
                    <a:bodyPr/>
                    <a:lstStyle/>
                    <a:p>
                      <a:pPr fontAlgn="t"/>
                      <a:r>
                        <a:rPr lang="en-US" sz="1000" dirty="0">
                          <a:effectLst/>
                          <a:latin typeface="Arial" panose="020B0604020202020204" pitchFamily="34" charset="0"/>
                          <a:cs typeface="Arial" panose="020B0604020202020204" pitchFamily="34" charset="0"/>
                        </a:rPr>
                        <a:t>A.4.1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…permits decisions to be converted into action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31167249"/>
                  </a:ext>
                </a:extLst>
              </a:tr>
              <a:tr h="1828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64266231"/>
                  </a:ext>
                </a:extLst>
              </a:tr>
              <a:tr h="213547">
                <a:tc rowSpan="2">
                  <a:txBody>
                    <a:bodyPr/>
                    <a:lstStyle/>
                    <a:p>
                      <a:pPr fontAlgn="t"/>
                      <a:r>
                        <a:rPr lang="en-US" sz="1000" dirty="0">
                          <a:effectLst/>
                          <a:latin typeface="Arial" panose="020B0604020202020204" pitchFamily="34" charset="0"/>
                          <a:cs typeface="Arial" panose="020B0604020202020204" pitchFamily="34" charset="0"/>
                        </a:rPr>
                        <a:t>A.4.2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…implements decisions without direct human intervention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6746868"/>
                  </a:ext>
                </a:extLst>
              </a:tr>
              <a:tr h="213547">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07705437"/>
                  </a:ext>
                </a:extLst>
              </a:tr>
              <a:tr h="210312">
                <a:tc rowSpan="2">
                  <a:txBody>
                    <a:bodyPr/>
                    <a:lstStyle/>
                    <a:p>
                      <a:pPr fontAlgn="t"/>
                      <a:r>
                        <a:rPr lang="en-US" sz="1000" dirty="0">
                          <a:effectLst/>
                          <a:latin typeface="Arial" panose="020B0604020202020204" pitchFamily="34" charset="0"/>
                          <a:cs typeface="Arial" panose="020B0604020202020204" pitchFamily="34" charset="0"/>
                        </a:rPr>
                        <a:t>A.5.1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a:t>
                      </a:r>
                      <a:r>
                        <a:rPr lang="en-US" sz="1000" dirty="0" err="1">
                          <a:effectLst/>
                          <a:latin typeface="Arial" panose="020B0604020202020204" pitchFamily="34" charset="0"/>
                          <a:cs typeface="Arial" panose="020B0604020202020204" pitchFamily="34" charset="0"/>
                        </a:rPr>
                        <a:t>utilises</a:t>
                      </a:r>
                      <a:r>
                        <a:rPr lang="en-US" sz="1000" dirty="0">
                          <a:effectLst/>
                          <a:latin typeface="Arial" panose="020B0604020202020204" pitchFamily="34" charset="0"/>
                          <a:cs typeface="Arial" panose="020B0604020202020204" pitchFamily="34" charset="0"/>
                        </a:rPr>
                        <a:t> probabilistic methods to compute a decision based upon incomplete or uncertain information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59845175"/>
                  </a:ext>
                </a:extLst>
              </a:tr>
              <a:tr h="210312">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4131559"/>
                  </a:ext>
                </a:extLst>
              </a:tr>
              <a:tr h="426720">
                <a:tc rowSpan="2">
                  <a:txBody>
                    <a:bodyPr/>
                    <a:lstStyle/>
                    <a:p>
                      <a:pPr fontAlgn="t"/>
                      <a:r>
                        <a:rPr lang="en-US" sz="1000" dirty="0">
                          <a:effectLst/>
                          <a:latin typeface="Arial" panose="020B0604020202020204" pitchFamily="34" charset="0"/>
                          <a:cs typeface="Arial" panose="020B0604020202020204" pitchFamily="34" charset="0"/>
                        </a:rPr>
                        <a:t>A.5.2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…operates using an AI model computational processing that cannot be immediately understood or explained – for example, black box functionality, or through complex machine learning such as neural networks, or deep neural processing </a:t>
                      </a:r>
                      <a:r>
                        <a:rPr lang="en-US" sz="1000" dirty="0" err="1">
                          <a:effectLst/>
                          <a:latin typeface="Arial" panose="020B0604020202020204" pitchFamily="34" charset="0"/>
                          <a:cs typeface="Arial" panose="020B0604020202020204" pitchFamily="34" charset="0"/>
                        </a:rPr>
                        <a:t>etc</a:t>
                      </a:r>
                      <a:r>
                        <a:rPr lang="en-US" sz="1000" dirty="0">
                          <a:effectLst/>
                          <a:latin typeface="Arial" panose="020B0604020202020204" pitchFamily="34" charset="0"/>
                          <a:cs typeface="Arial" panose="020B0604020202020204" pitchFamily="34" charset="0"/>
                        </a:rPr>
                        <a:t> </a:t>
                      </a:r>
                      <a:endParaRPr lang="en-US"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0246286"/>
                  </a:ext>
                </a:extLst>
              </a:tr>
              <a:tr h="4267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97817567"/>
                  </a:ext>
                </a:extLst>
              </a:tr>
              <a:tr h="275721">
                <a:tc rowSpan="2">
                  <a:txBody>
                    <a:bodyPr/>
                    <a:lstStyle/>
                    <a:p>
                      <a:pPr fontAlgn="t"/>
                      <a:r>
                        <a:rPr lang="en-US" sz="1000" dirty="0">
                          <a:effectLst/>
                          <a:latin typeface="Arial" panose="020B0604020202020204" pitchFamily="34" charset="0"/>
                          <a:cs typeface="Arial" panose="020B0604020202020204" pitchFamily="34" charset="0"/>
                        </a:rPr>
                        <a:t>A.5.3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…operates using an AI model or computational processing that is not reviewable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7116717"/>
                  </a:ext>
                </a:extLst>
              </a:tr>
              <a:tr h="275721">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9892103"/>
                  </a:ext>
                </a:extLst>
              </a:tr>
              <a:tr h="275721">
                <a:tc rowSpan="2">
                  <a:txBody>
                    <a:bodyPr/>
                    <a:lstStyle/>
                    <a:p>
                      <a:pPr fontAlgn="t"/>
                      <a:r>
                        <a:rPr lang="en-US" sz="1000" dirty="0">
                          <a:effectLst/>
                          <a:latin typeface="Arial" panose="020B0604020202020204" pitchFamily="34" charset="0"/>
                          <a:cs typeface="Arial" panose="020B0604020202020204" pitchFamily="34" charset="0"/>
                        </a:rPr>
                        <a:t>A.5.4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…has embedded values and standards to produce its output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2009150"/>
                  </a:ext>
                </a:extLst>
              </a:tr>
              <a:tr h="275721">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6279814"/>
                  </a:ext>
                </a:extLst>
              </a:tr>
              <a:tr h="275721">
                <a:tc rowSpan="2">
                  <a:txBody>
                    <a:bodyPr/>
                    <a:lstStyle/>
                    <a:p>
                      <a:pPr fontAlgn="t"/>
                      <a:r>
                        <a:rPr lang="en-US" sz="1000" dirty="0">
                          <a:effectLst/>
                          <a:latin typeface="Arial" panose="020B0604020202020204" pitchFamily="34" charset="0"/>
                          <a:cs typeface="Arial" panose="020B0604020202020204" pitchFamily="34" charset="0"/>
                        </a:rPr>
                        <a:t>A.6.1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…is derived from open-source, proprietary/commercial, bespoke, self or third-party managed code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1608566"/>
                  </a:ext>
                </a:extLst>
              </a:tr>
              <a:tr h="275721">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4765324"/>
                  </a:ext>
                </a:extLst>
              </a:tr>
              <a:tr h="275721">
                <a:tc rowSpan="2">
                  <a:txBody>
                    <a:bodyPr/>
                    <a:lstStyle/>
                    <a:p>
                      <a:pPr fontAlgn="t"/>
                      <a:r>
                        <a:rPr lang="en-US" sz="1000" dirty="0">
                          <a:effectLst/>
                          <a:latin typeface="Arial" panose="020B0604020202020204" pitchFamily="34" charset="0"/>
                          <a:cs typeface="Arial" panose="020B0604020202020204" pitchFamily="34" charset="0"/>
                        </a:rPr>
                        <a:t>A.7.1 </a:t>
                      </a:r>
                      <a:endParaRPr lang="en-US" dirty="0">
                        <a:effectLst/>
                        <a:latin typeface="Arial" panose="020B0604020202020204" pitchFamily="34" charset="0"/>
                        <a:cs typeface="Arial" panose="020B0604020202020204" pitchFamily="34" charset="0"/>
                      </a:endParaRPr>
                    </a:p>
                    <a:p>
                      <a:pPr algn="l" rtl="0" fontAlgn="base"/>
                      <a:endParaRPr lang="en-US" b="0" i="0">
                        <a:effectLst/>
                        <a:latin typeface="Arial" panose="020B0604020202020204" pitchFamily="34" charset="0"/>
                        <a:cs typeface="Arial" panose="020B0604020202020204" pitchFamily="34" charset="0"/>
                      </a:endParaRPr>
                    </a:p>
                  </a:txBody>
                  <a:tcPr/>
                </a:tc>
                <a:tc rowSpan="2">
                  <a:txBody>
                    <a:bodyPr/>
                    <a:lstStyle/>
                    <a:p>
                      <a:pPr fontAlgn="t"/>
                      <a:r>
                        <a:rPr lang="en-US" sz="1000" dirty="0">
                          <a:effectLst/>
                          <a:latin typeface="Arial" panose="020B0604020202020204" pitchFamily="34" charset="0"/>
                          <a:cs typeface="Arial" panose="020B0604020202020204" pitchFamily="34" charset="0"/>
                        </a:rPr>
                        <a:t>…relies on a mathematical model that is imprecise (requiring control measures to account for the imprecision)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21997787"/>
                  </a:ext>
                </a:extLst>
              </a:tr>
              <a:tr h="275721">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91118101"/>
                  </a:ext>
                </a:extLst>
              </a:tr>
            </a:tbl>
          </a:graphicData>
        </a:graphic>
      </p:graphicFrame>
    </p:spTree>
    <p:extLst>
      <p:ext uri="{BB962C8B-B14F-4D97-AF65-F5344CB8AC3E}">
        <p14:creationId xmlns:p14="http://schemas.microsoft.com/office/powerpoint/2010/main" val="305202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B. Design inputs </a:t>
            </a:r>
          </a:p>
        </p:txBody>
      </p:sp>
      <p:graphicFrame>
        <p:nvGraphicFramePr>
          <p:cNvPr id="5" name="Content Placeholder 4">
            <a:extLst>
              <a:ext uri="{FF2B5EF4-FFF2-40B4-BE49-F238E27FC236}">
                <a16:creationId xmlns:a16="http://schemas.microsoft.com/office/drawing/2014/main" id="{35C2894B-1414-48ED-520E-E349695E4A09}"/>
              </a:ext>
            </a:extLst>
          </p:cNvPr>
          <p:cNvGraphicFramePr>
            <a:graphicFrameLocks noGrp="1"/>
          </p:cNvGraphicFramePr>
          <p:nvPr>
            <p:ph idx="1"/>
            <p:extLst>
              <p:ext uri="{D42A27DB-BD31-4B8C-83A1-F6EECF244321}">
                <p14:modId xmlns:p14="http://schemas.microsoft.com/office/powerpoint/2010/main" val="1063459802"/>
              </p:ext>
            </p:extLst>
          </p:nvPr>
        </p:nvGraphicFramePr>
        <p:xfrm>
          <a:off x="838200" y="1825625"/>
          <a:ext cx="10515594" cy="240792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3115041805"/>
                    </a:ext>
                  </a:extLst>
                </a:gridCol>
                <a:gridCol w="3036832">
                  <a:extLst>
                    <a:ext uri="{9D8B030D-6E8A-4147-A177-3AD203B41FA5}">
                      <a16:colId xmlns:a16="http://schemas.microsoft.com/office/drawing/2014/main" val="3529214564"/>
                    </a:ext>
                  </a:extLst>
                </a:gridCol>
                <a:gridCol w="498584">
                  <a:extLst>
                    <a:ext uri="{9D8B030D-6E8A-4147-A177-3AD203B41FA5}">
                      <a16:colId xmlns:a16="http://schemas.microsoft.com/office/drawing/2014/main" val="2378275352"/>
                    </a:ext>
                  </a:extLst>
                </a:gridCol>
                <a:gridCol w="793202">
                  <a:extLst>
                    <a:ext uri="{9D8B030D-6E8A-4147-A177-3AD203B41FA5}">
                      <a16:colId xmlns:a16="http://schemas.microsoft.com/office/drawing/2014/main" val="1329102423"/>
                    </a:ext>
                  </a:extLst>
                </a:gridCol>
                <a:gridCol w="793202">
                  <a:extLst>
                    <a:ext uri="{9D8B030D-6E8A-4147-A177-3AD203B41FA5}">
                      <a16:colId xmlns:a16="http://schemas.microsoft.com/office/drawing/2014/main" val="3868725770"/>
                    </a:ext>
                  </a:extLst>
                </a:gridCol>
                <a:gridCol w="793202">
                  <a:extLst>
                    <a:ext uri="{9D8B030D-6E8A-4147-A177-3AD203B41FA5}">
                      <a16:colId xmlns:a16="http://schemas.microsoft.com/office/drawing/2014/main" val="434691115"/>
                    </a:ext>
                  </a:extLst>
                </a:gridCol>
                <a:gridCol w="793202">
                  <a:extLst>
                    <a:ext uri="{9D8B030D-6E8A-4147-A177-3AD203B41FA5}">
                      <a16:colId xmlns:a16="http://schemas.microsoft.com/office/drawing/2014/main" val="3412026742"/>
                    </a:ext>
                  </a:extLst>
                </a:gridCol>
                <a:gridCol w="793202">
                  <a:extLst>
                    <a:ext uri="{9D8B030D-6E8A-4147-A177-3AD203B41FA5}">
                      <a16:colId xmlns:a16="http://schemas.microsoft.com/office/drawing/2014/main" val="104717880"/>
                    </a:ext>
                  </a:extLst>
                </a:gridCol>
                <a:gridCol w="793202">
                  <a:extLst>
                    <a:ext uri="{9D8B030D-6E8A-4147-A177-3AD203B41FA5}">
                      <a16:colId xmlns:a16="http://schemas.microsoft.com/office/drawing/2014/main" val="1084758086"/>
                    </a:ext>
                  </a:extLst>
                </a:gridCol>
                <a:gridCol w="793202">
                  <a:extLst>
                    <a:ext uri="{9D8B030D-6E8A-4147-A177-3AD203B41FA5}">
                      <a16:colId xmlns:a16="http://schemas.microsoft.com/office/drawing/2014/main" val="1069247939"/>
                    </a:ext>
                  </a:extLst>
                </a:gridCol>
                <a:gridCol w="793202">
                  <a:extLst>
                    <a:ext uri="{9D8B030D-6E8A-4147-A177-3AD203B41FA5}">
                      <a16:colId xmlns:a16="http://schemas.microsoft.com/office/drawing/2014/main" val="1394976508"/>
                    </a:ext>
                  </a:extLst>
                </a:gridCol>
              </a:tblGrid>
              <a:tr h="0">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B. Development inputs: what is the composition of the AI functionality? </a:t>
                      </a:r>
                      <a:endParaRPr lang="en-US" b="0" i="0" dirty="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3888786"/>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0841805"/>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B.1.1 </a:t>
                      </a:r>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…uses data that was not provided by Defence, for development, training, or certification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9497707"/>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3037338"/>
                  </a:ext>
                </a:extLst>
              </a:tr>
              <a:tr h="4114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B.2.1 </a:t>
                      </a:r>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…cannot describe its data structure, cleaning and bias mitigation process, original data owner, data steward, storage access and security and data rights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36483501"/>
                  </a:ext>
                </a:extLst>
              </a:tr>
              <a:tr h="4114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3241698"/>
                  </a:ext>
                </a:extLst>
              </a:tr>
            </a:tbl>
          </a:graphicData>
        </a:graphic>
      </p:graphicFrame>
    </p:spTree>
    <p:extLst>
      <p:ext uri="{BB962C8B-B14F-4D97-AF65-F5344CB8AC3E}">
        <p14:creationId xmlns:p14="http://schemas.microsoft.com/office/powerpoint/2010/main" val="102609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384A-D868-DC2F-DB36-1A5FF0285B12}"/>
              </a:ext>
            </a:extLst>
          </p:cNvPr>
          <p:cNvSpPr>
            <a:spLocks noGrp="1"/>
          </p:cNvSpPr>
          <p:nvPr>
            <p:ph type="title"/>
          </p:nvPr>
        </p:nvSpPr>
        <p:spPr/>
        <p:txBody>
          <a:bodyPr/>
          <a:lstStyle/>
          <a:p>
            <a:r>
              <a:rPr lang="en-US"/>
              <a:t>Foreword</a:t>
            </a:r>
          </a:p>
        </p:txBody>
      </p:sp>
      <p:sp>
        <p:nvSpPr>
          <p:cNvPr id="3" name="Content Placeholder 2">
            <a:extLst>
              <a:ext uri="{FF2B5EF4-FFF2-40B4-BE49-F238E27FC236}">
                <a16:creationId xmlns:a16="http://schemas.microsoft.com/office/drawing/2014/main" id="{FA2279D9-1535-95DE-FBBA-451A4D483621}"/>
              </a:ext>
            </a:extLst>
          </p:cNvPr>
          <p:cNvSpPr>
            <a:spLocks noGrp="1"/>
          </p:cNvSpPr>
          <p:nvPr>
            <p:ph idx="1"/>
          </p:nvPr>
        </p:nvSpPr>
        <p:spPr>
          <a:xfrm>
            <a:off x="838201" y="1479665"/>
            <a:ext cx="10181492" cy="4041904"/>
          </a:xfrm>
        </p:spPr>
        <p:txBody>
          <a:bodyPr>
            <a:normAutofit fontScale="62500" lnSpcReduction="20000"/>
          </a:bodyPr>
          <a:lstStyle/>
          <a:p>
            <a:pPr>
              <a:lnSpc>
                <a:spcPct val="120000"/>
              </a:lnSpc>
              <a:spcBef>
                <a:spcPts val="600"/>
              </a:spcBef>
              <a:spcAft>
                <a:spcPts val="600"/>
              </a:spcAft>
            </a:pPr>
            <a:r>
              <a:rPr lang="en-GB" dirty="0"/>
              <a:t>Defence industry plays a crucial role in the development and transfer of AI capability to Defence. </a:t>
            </a:r>
            <a:endParaRPr lang="en-AU" dirty="0"/>
          </a:p>
          <a:p>
            <a:pPr>
              <a:lnSpc>
                <a:spcPct val="120000"/>
              </a:lnSpc>
              <a:spcBef>
                <a:spcPts val="600"/>
              </a:spcBef>
              <a:spcAft>
                <a:spcPts val="600"/>
              </a:spcAft>
            </a:pPr>
            <a:r>
              <a:rPr lang="en-GB" dirty="0"/>
              <a:t>Defence and the ADF are responsible to the Australian government and the Australian people to conduct their activities in a lawful and ethical manner. This responsibility includes ensuring appropriate consideration of the risks arising from the design, development, acquisition and use of AI capability by Defence. </a:t>
            </a:r>
            <a:endParaRPr lang="en-AU" dirty="0"/>
          </a:p>
          <a:p>
            <a:pPr>
              <a:lnSpc>
                <a:spcPct val="120000"/>
              </a:lnSpc>
              <a:spcBef>
                <a:spcPts val="600"/>
              </a:spcBef>
              <a:spcAft>
                <a:spcPts val="600"/>
              </a:spcAft>
            </a:pPr>
            <a:r>
              <a:rPr lang="en-AU" dirty="0"/>
              <a:t>The novel nature of AI means that Defence will be required to develop and implement new control measures to ensure AI capabilities remain lawful, ethical, and safe. Control measures implemented in the design phase will be critical to ensuring AI capabilities are capable of performing their functions lawfully, ethically and safely. In short, AI capabilities will need to be legal and ethical by design.</a:t>
            </a:r>
          </a:p>
          <a:p>
            <a:pPr>
              <a:lnSpc>
                <a:spcPct val="120000"/>
              </a:lnSpc>
              <a:spcBef>
                <a:spcPts val="600"/>
              </a:spcBef>
              <a:spcAft>
                <a:spcPts val="600"/>
              </a:spcAft>
            </a:pPr>
            <a:r>
              <a:rPr lang="en-AU" dirty="0"/>
              <a:t>This Toolkit provides an opportunity for Defence industry to enhance their AI literacy in relation to the expectations of Defence when acquiring AI capabilities.</a:t>
            </a:r>
          </a:p>
          <a:p>
            <a:pPr>
              <a:spcAft>
                <a:spcPts val="600"/>
              </a:spcAft>
            </a:pPr>
            <a:endParaRPr lang="en-US" dirty="0"/>
          </a:p>
        </p:txBody>
      </p:sp>
    </p:spTree>
    <p:extLst>
      <p:ext uri="{BB962C8B-B14F-4D97-AF65-F5344CB8AC3E}">
        <p14:creationId xmlns:p14="http://schemas.microsoft.com/office/powerpoint/2010/main" val="231897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C. HMI </a:t>
            </a:r>
          </a:p>
        </p:txBody>
      </p:sp>
      <p:graphicFrame>
        <p:nvGraphicFramePr>
          <p:cNvPr id="5" name="Content Placeholder 4">
            <a:extLst>
              <a:ext uri="{FF2B5EF4-FFF2-40B4-BE49-F238E27FC236}">
                <a16:creationId xmlns:a16="http://schemas.microsoft.com/office/drawing/2014/main" id="{B19F457F-D704-7A3B-4BDB-556F8D8EEED8}"/>
              </a:ext>
            </a:extLst>
          </p:cNvPr>
          <p:cNvGraphicFramePr>
            <a:graphicFrameLocks noGrp="1"/>
          </p:cNvGraphicFramePr>
          <p:nvPr>
            <p:ph idx="1"/>
            <p:extLst>
              <p:ext uri="{D42A27DB-BD31-4B8C-83A1-F6EECF244321}">
                <p14:modId xmlns:p14="http://schemas.microsoft.com/office/powerpoint/2010/main" val="3446001456"/>
              </p:ext>
            </p:extLst>
          </p:nvPr>
        </p:nvGraphicFramePr>
        <p:xfrm>
          <a:off x="838200" y="1825625"/>
          <a:ext cx="10515594" cy="210312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1188516987"/>
                    </a:ext>
                  </a:extLst>
                </a:gridCol>
                <a:gridCol w="3036832">
                  <a:extLst>
                    <a:ext uri="{9D8B030D-6E8A-4147-A177-3AD203B41FA5}">
                      <a16:colId xmlns:a16="http://schemas.microsoft.com/office/drawing/2014/main" val="1975693535"/>
                    </a:ext>
                  </a:extLst>
                </a:gridCol>
                <a:gridCol w="498584">
                  <a:extLst>
                    <a:ext uri="{9D8B030D-6E8A-4147-A177-3AD203B41FA5}">
                      <a16:colId xmlns:a16="http://schemas.microsoft.com/office/drawing/2014/main" val="2114245523"/>
                    </a:ext>
                  </a:extLst>
                </a:gridCol>
                <a:gridCol w="793202">
                  <a:extLst>
                    <a:ext uri="{9D8B030D-6E8A-4147-A177-3AD203B41FA5}">
                      <a16:colId xmlns:a16="http://schemas.microsoft.com/office/drawing/2014/main" val="371993633"/>
                    </a:ext>
                  </a:extLst>
                </a:gridCol>
                <a:gridCol w="793202">
                  <a:extLst>
                    <a:ext uri="{9D8B030D-6E8A-4147-A177-3AD203B41FA5}">
                      <a16:colId xmlns:a16="http://schemas.microsoft.com/office/drawing/2014/main" val="1862226310"/>
                    </a:ext>
                  </a:extLst>
                </a:gridCol>
                <a:gridCol w="793202">
                  <a:extLst>
                    <a:ext uri="{9D8B030D-6E8A-4147-A177-3AD203B41FA5}">
                      <a16:colId xmlns:a16="http://schemas.microsoft.com/office/drawing/2014/main" val="2282026592"/>
                    </a:ext>
                  </a:extLst>
                </a:gridCol>
                <a:gridCol w="793202">
                  <a:extLst>
                    <a:ext uri="{9D8B030D-6E8A-4147-A177-3AD203B41FA5}">
                      <a16:colId xmlns:a16="http://schemas.microsoft.com/office/drawing/2014/main" val="2008625865"/>
                    </a:ext>
                  </a:extLst>
                </a:gridCol>
                <a:gridCol w="793202">
                  <a:extLst>
                    <a:ext uri="{9D8B030D-6E8A-4147-A177-3AD203B41FA5}">
                      <a16:colId xmlns:a16="http://schemas.microsoft.com/office/drawing/2014/main" val="316590228"/>
                    </a:ext>
                  </a:extLst>
                </a:gridCol>
                <a:gridCol w="793202">
                  <a:extLst>
                    <a:ext uri="{9D8B030D-6E8A-4147-A177-3AD203B41FA5}">
                      <a16:colId xmlns:a16="http://schemas.microsoft.com/office/drawing/2014/main" val="2667202623"/>
                    </a:ext>
                  </a:extLst>
                </a:gridCol>
                <a:gridCol w="793202">
                  <a:extLst>
                    <a:ext uri="{9D8B030D-6E8A-4147-A177-3AD203B41FA5}">
                      <a16:colId xmlns:a16="http://schemas.microsoft.com/office/drawing/2014/main" val="3323924066"/>
                    </a:ext>
                  </a:extLst>
                </a:gridCol>
                <a:gridCol w="793202">
                  <a:extLst>
                    <a:ext uri="{9D8B030D-6E8A-4147-A177-3AD203B41FA5}">
                      <a16:colId xmlns:a16="http://schemas.microsoft.com/office/drawing/2014/main" val="2021539064"/>
                    </a:ext>
                  </a:extLst>
                </a:gridCol>
              </a:tblGrid>
              <a:tr h="0">
                <a:tc gridSpan="11">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C. Human Machine Interaction (HMI) </a:t>
                      </a:r>
                      <a:endParaRPr lang="en-US" b="0" i="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9673884"/>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176805"/>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C.1.1 </a:t>
                      </a:r>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…does not have a direct human interface during operation of the AI capability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75965733"/>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6597694"/>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C.1.2 </a:t>
                      </a:r>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…has a temporal or geographical dislocation between its interface and effect caused by the AI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75828752"/>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9677806"/>
                  </a:ext>
                </a:extLst>
              </a:tr>
            </a:tbl>
          </a:graphicData>
        </a:graphic>
      </p:graphicFrame>
    </p:spTree>
    <p:extLst>
      <p:ext uri="{BB962C8B-B14F-4D97-AF65-F5344CB8AC3E}">
        <p14:creationId xmlns:p14="http://schemas.microsoft.com/office/powerpoint/2010/main" val="394185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D. AI Use Inputs </a:t>
            </a:r>
          </a:p>
        </p:txBody>
      </p:sp>
      <p:graphicFrame>
        <p:nvGraphicFramePr>
          <p:cNvPr id="5" name="Content Placeholder 4">
            <a:extLst>
              <a:ext uri="{FF2B5EF4-FFF2-40B4-BE49-F238E27FC236}">
                <a16:creationId xmlns:a16="http://schemas.microsoft.com/office/drawing/2014/main" id="{61966076-DA4C-8693-B666-69356E70D71D}"/>
              </a:ext>
            </a:extLst>
          </p:cNvPr>
          <p:cNvGraphicFramePr>
            <a:graphicFrameLocks noGrp="1"/>
          </p:cNvGraphicFramePr>
          <p:nvPr>
            <p:ph idx="1"/>
            <p:extLst>
              <p:ext uri="{D42A27DB-BD31-4B8C-83A1-F6EECF244321}">
                <p14:modId xmlns:p14="http://schemas.microsoft.com/office/powerpoint/2010/main" val="155227683"/>
              </p:ext>
            </p:extLst>
          </p:nvPr>
        </p:nvGraphicFramePr>
        <p:xfrm>
          <a:off x="838200" y="1825625"/>
          <a:ext cx="10515594" cy="210312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2284294829"/>
                    </a:ext>
                  </a:extLst>
                </a:gridCol>
                <a:gridCol w="3036832">
                  <a:extLst>
                    <a:ext uri="{9D8B030D-6E8A-4147-A177-3AD203B41FA5}">
                      <a16:colId xmlns:a16="http://schemas.microsoft.com/office/drawing/2014/main" val="1324151797"/>
                    </a:ext>
                  </a:extLst>
                </a:gridCol>
                <a:gridCol w="498584">
                  <a:extLst>
                    <a:ext uri="{9D8B030D-6E8A-4147-A177-3AD203B41FA5}">
                      <a16:colId xmlns:a16="http://schemas.microsoft.com/office/drawing/2014/main" val="1699016160"/>
                    </a:ext>
                  </a:extLst>
                </a:gridCol>
                <a:gridCol w="793202">
                  <a:extLst>
                    <a:ext uri="{9D8B030D-6E8A-4147-A177-3AD203B41FA5}">
                      <a16:colId xmlns:a16="http://schemas.microsoft.com/office/drawing/2014/main" val="4261040567"/>
                    </a:ext>
                  </a:extLst>
                </a:gridCol>
                <a:gridCol w="793202">
                  <a:extLst>
                    <a:ext uri="{9D8B030D-6E8A-4147-A177-3AD203B41FA5}">
                      <a16:colId xmlns:a16="http://schemas.microsoft.com/office/drawing/2014/main" val="3510936965"/>
                    </a:ext>
                  </a:extLst>
                </a:gridCol>
                <a:gridCol w="793202">
                  <a:extLst>
                    <a:ext uri="{9D8B030D-6E8A-4147-A177-3AD203B41FA5}">
                      <a16:colId xmlns:a16="http://schemas.microsoft.com/office/drawing/2014/main" val="3172852914"/>
                    </a:ext>
                  </a:extLst>
                </a:gridCol>
                <a:gridCol w="793202">
                  <a:extLst>
                    <a:ext uri="{9D8B030D-6E8A-4147-A177-3AD203B41FA5}">
                      <a16:colId xmlns:a16="http://schemas.microsoft.com/office/drawing/2014/main" val="4060814737"/>
                    </a:ext>
                  </a:extLst>
                </a:gridCol>
                <a:gridCol w="793202">
                  <a:extLst>
                    <a:ext uri="{9D8B030D-6E8A-4147-A177-3AD203B41FA5}">
                      <a16:colId xmlns:a16="http://schemas.microsoft.com/office/drawing/2014/main" val="3719408873"/>
                    </a:ext>
                  </a:extLst>
                </a:gridCol>
                <a:gridCol w="793202">
                  <a:extLst>
                    <a:ext uri="{9D8B030D-6E8A-4147-A177-3AD203B41FA5}">
                      <a16:colId xmlns:a16="http://schemas.microsoft.com/office/drawing/2014/main" val="3462879860"/>
                    </a:ext>
                  </a:extLst>
                </a:gridCol>
                <a:gridCol w="793202">
                  <a:extLst>
                    <a:ext uri="{9D8B030D-6E8A-4147-A177-3AD203B41FA5}">
                      <a16:colId xmlns:a16="http://schemas.microsoft.com/office/drawing/2014/main" val="823694586"/>
                    </a:ext>
                  </a:extLst>
                </a:gridCol>
                <a:gridCol w="793202">
                  <a:extLst>
                    <a:ext uri="{9D8B030D-6E8A-4147-A177-3AD203B41FA5}">
                      <a16:colId xmlns:a16="http://schemas.microsoft.com/office/drawing/2014/main" val="2675284748"/>
                    </a:ext>
                  </a:extLst>
                </a:gridCol>
              </a:tblGrid>
              <a:tr h="0">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D. AI Use Inputs </a:t>
                      </a:r>
                      <a:endParaRPr lang="en-US" b="0" i="0" dirty="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687142"/>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9646557"/>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D.1.1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…requires a human operator to input instructions or data for it to operate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06610753"/>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10838949"/>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D.2.1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 is susceptible to uncontrolled input – including using data from AI capability sensors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27098542"/>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6365643"/>
                  </a:ext>
                </a:extLst>
              </a:tr>
            </a:tbl>
          </a:graphicData>
        </a:graphic>
      </p:graphicFrame>
    </p:spTree>
    <p:extLst>
      <p:ext uri="{BB962C8B-B14F-4D97-AF65-F5344CB8AC3E}">
        <p14:creationId xmlns:p14="http://schemas.microsoft.com/office/powerpoint/2010/main" val="66984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E. AI Use Outputs </a:t>
            </a:r>
          </a:p>
        </p:txBody>
      </p:sp>
      <p:graphicFrame>
        <p:nvGraphicFramePr>
          <p:cNvPr id="5" name="Content Placeholder 4">
            <a:extLst>
              <a:ext uri="{FF2B5EF4-FFF2-40B4-BE49-F238E27FC236}">
                <a16:creationId xmlns:a16="http://schemas.microsoft.com/office/drawing/2014/main" id="{6985F055-41B9-6A93-1A52-4B10F8E955A7}"/>
              </a:ext>
            </a:extLst>
          </p:cNvPr>
          <p:cNvGraphicFramePr>
            <a:graphicFrameLocks noGrp="1"/>
          </p:cNvGraphicFramePr>
          <p:nvPr>
            <p:ph idx="1"/>
            <p:extLst>
              <p:ext uri="{D42A27DB-BD31-4B8C-83A1-F6EECF244321}">
                <p14:modId xmlns:p14="http://schemas.microsoft.com/office/powerpoint/2010/main" val="1696646079"/>
              </p:ext>
            </p:extLst>
          </p:nvPr>
        </p:nvGraphicFramePr>
        <p:xfrm>
          <a:off x="838200" y="1825625"/>
          <a:ext cx="10515594" cy="292608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2128966208"/>
                    </a:ext>
                  </a:extLst>
                </a:gridCol>
                <a:gridCol w="3036832">
                  <a:extLst>
                    <a:ext uri="{9D8B030D-6E8A-4147-A177-3AD203B41FA5}">
                      <a16:colId xmlns:a16="http://schemas.microsoft.com/office/drawing/2014/main" val="2759594715"/>
                    </a:ext>
                  </a:extLst>
                </a:gridCol>
                <a:gridCol w="498584">
                  <a:extLst>
                    <a:ext uri="{9D8B030D-6E8A-4147-A177-3AD203B41FA5}">
                      <a16:colId xmlns:a16="http://schemas.microsoft.com/office/drawing/2014/main" val="1145320927"/>
                    </a:ext>
                  </a:extLst>
                </a:gridCol>
                <a:gridCol w="793202">
                  <a:extLst>
                    <a:ext uri="{9D8B030D-6E8A-4147-A177-3AD203B41FA5}">
                      <a16:colId xmlns:a16="http://schemas.microsoft.com/office/drawing/2014/main" val="942026599"/>
                    </a:ext>
                  </a:extLst>
                </a:gridCol>
                <a:gridCol w="793202">
                  <a:extLst>
                    <a:ext uri="{9D8B030D-6E8A-4147-A177-3AD203B41FA5}">
                      <a16:colId xmlns:a16="http://schemas.microsoft.com/office/drawing/2014/main" val="3138404596"/>
                    </a:ext>
                  </a:extLst>
                </a:gridCol>
                <a:gridCol w="793202">
                  <a:extLst>
                    <a:ext uri="{9D8B030D-6E8A-4147-A177-3AD203B41FA5}">
                      <a16:colId xmlns:a16="http://schemas.microsoft.com/office/drawing/2014/main" val="3921397340"/>
                    </a:ext>
                  </a:extLst>
                </a:gridCol>
                <a:gridCol w="793202">
                  <a:extLst>
                    <a:ext uri="{9D8B030D-6E8A-4147-A177-3AD203B41FA5}">
                      <a16:colId xmlns:a16="http://schemas.microsoft.com/office/drawing/2014/main" val="707953504"/>
                    </a:ext>
                  </a:extLst>
                </a:gridCol>
                <a:gridCol w="793202">
                  <a:extLst>
                    <a:ext uri="{9D8B030D-6E8A-4147-A177-3AD203B41FA5}">
                      <a16:colId xmlns:a16="http://schemas.microsoft.com/office/drawing/2014/main" val="3885007902"/>
                    </a:ext>
                  </a:extLst>
                </a:gridCol>
                <a:gridCol w="793202">
                  <a:extLst>
                    <a:ext uri="{9D8B030D-6E8A-4147-A177-3AD203B41FA5}">
                      <a16:colId xmlns:a16="http://schemas.microsoft.com/office/drawing/2014/main" val="1597003033"/>
                    </a:ext>
                  </a:extLst>
                </a:gridCol>
                <a:gridCol w="793202">
                  <a:extLst>
                    <a:ext uri="{9D8B030D-6E8A-4147-A177-3AD203B41FA5}">
                      <a16:colId xmlns:a16="http://schemas.microsoft.com/office/drawing/2014/main" val="293440253"/>
                    </a:ext>
                  </a:extLst>
                </a:gridCol>
                <a:gridCol w="793202">
                  <a:extLst>
                    <a:ext uri="{9D8B030D-6E8A-4147-A177-3AD203B41FA5}">
                      <a16:colId xmlns:a16="http://schemas.microsoft.com/office/drawing/2014/main" val="289465558"/>
                    </a:ext>
                  </a:extLst>
                </a:gridCol>
              </a:tblGrid>
              <a:tr h="0">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E. AI Use Outputs </a:t>
                      </a:r>
                      <a:endParaRPr lang="en-US" b="0" i="0" dirty="0">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7876408"/>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4875510"/>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E.1.1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…sends output to external sources without being checked by a human first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21577734"/>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324629"/>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E.1.2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…produces an output involving data that is regulated by the law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37944468"/>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1486409"/>
                  </a:ext>
                </a:extLst>
              </a:tr>
              <a:tr h="4114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E.1.3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…is designed to (or consequentially) provides output that directly contributed to independent action of effect that is regulated by the law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rgbClr val="92D050"/>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58733352"/>
                  </a:ext>
                </a:extLst>
              </a:tr>
              <a:tr h="4114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2934098"/>
                  </a:ext>
                </a:extLst>
              </a:tr>
            </a:tbl>
          </a:graphicData>
        </a:graphic>
      </p:graphicFrame>
    </p:spTree>
    <p:extLst>
      <p:ext uri="{BB962C8B-B14F-4D97-AF65-F5344CB8AC3E}">
        <p14:creationId xmlns:p14="http://schemas.microsoft.com/office/powerpoint/2010/main" val="3216817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F. Object of AI Action </a:t>
            </a:r>
          </a:p>
        </p:txBody>
      </p:sp>
      <p:graphicFrame>
        <p:nvGraphicFramePr>
          <p:cNvPr id="5" name="Content Placeholder 4">
            <a:extLst>
              <a:ext uri="{FF2B5EF4-FFF2-40B4-BE49-F238E27FC236}">
                <a16:creationId xmlns:a16="http://schemas.microsoft.com/office/drawing/2014/main" id="{17904CED-4408-4282-0ABF-3F4DF059EC00}"/>
              </a:ext>
            </a:extLst>
          </p:cNvPr>
          <p:cNvGraphicFramePr>
            <a:graphicFrameLocks noGrp="1"/>
          </p:cNvGraphicFramePr>
          <p:nvPr>
            <p:ph idx="1"/>
            <p:extLst>
              <p:ext uri="{D42A27DB-BD31-4B8C-83A1-F6EECF244321}">
                <p14:modId xmlns:p14="http://schemas.microsoft.com/office/powerpoint/2010/main" val="1846852727"/>
              </p:ext>
            </p:extLst>
          </p:nvPr>
        </p:nvGraphicFramePr>
        <p:xfrm>
          <a:off x="838200" y="1825625"/>
          <a:ext cx="10515594" cy="210312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3959867513"/>
                    </a:ext>
                  </a:extLst>
                </a:gridCol>
                <a:gridCol w="3036832">
                  <a:extLst>
                    <a:ext uri="{9D8B030D-6E8A-4147-A177-3AD203B41FA5}">
                      <a16:colId xmlns:a16="http://schemas.microsoft.com/office/drawing/2014/main" val="2079681231"/>
                    </a:ext>
                  </a:extLst>
                </a:gridCol>
                <a:gridCol w="498584">
                  <a:extLst>
                    <a:ext uri="{9D8B030D-6E8A-4147-A177-3AD203B41FA5}">
                      <a16:colId xmlns:a16="http://schemas.microsoft.com/office/drawing/2014/main" val="3057784803"/>
                    </a:ext>
                  </a:extLst>
                </a:gridCol>
                <a:gridCol w="793202">
                  <a:extLst>
                    <a:ext uri="{9D8B030D-6E8A-4147-A177-3AD203B41FA5}">
                      <a16:colId xmlns:a16="http://schemas.microsoft.com/office/drawing/2014/main" val="2229114789"/>
                    </a:ext>
                  </a:extLst>
                </a:gridCol>
                <a:gridCol w="793202">
                  <a:extLst>
                    <a:ext uri="{9D8B030D-6E8A-4147-A177-3AD203B41FA5}">
                      <a16:colId xmlns:a16="http://schemas.microsoft.com/office/drawing/2014/main" val="879480858"/>
                    </a:ext>
                  </a:extLst>
                </a:gridCol>
                <a:gridCol w="793202">
                  <a:extLst>
                    <a:ext uri="{9D8B030D-6E8A-4147-A177-3AD203B41FA5}">
                      <a16:colId xmlns:a16="http://schemas.microsoft.com/office/drawing/2014/main" val="2056911815"/>
                    </a:ext>
                  </a:extLst>
                </a:gridCol>
                <a:gridCol w="793202">
                  <a:extLst>
                    <a:ext uri="{9D8B030D-6E8A-4147-A177-3AD203B41FA5}">
                      <a16:colId xmlns:a16="http://schemas.microsoft.com/office/drawing/2014/main" val="2390498557"/>
                    </a:ext>
                  </a:extLst>
                </a:gridCol>
                <a:gridCol w="793202">
                  <a:extLst>
                    <a:ext uri="{9D8B030D-6E8A-4147-A177-3AD203B41FA5}">
                      <a16:colId xmlns:a16="http://schemas.microsoft.com/office/drawing/2014/main" val="3674292549"/>
                    </a:ext>
                  </a:extLst>
                </a:gridCol>
                <a:gridCol w="793202">
                  <a:extLst>
                    <a:ext uri="{9D8B030D-6E8A-4147-A177-3AD203B41FA5}">
                      <a16:colId xmlns:a16="http://schemas.microsoft.com/office/drawing/2014/main" val="13837195"/>
                    </a:ext>
                  </a:extLst>
                </a:gridCol>
                <a:gridCol w="793202">
                  <a:extLst>
                    <a:ext uri="{9D8B030D-6E8A-4147-A177-3AD203B41FA5}">
                      <a16:colId xmlns:a16="http://schemas.microsoft.com/office/drawing/2014/main" val="4051833724"/>
                    </a:ext>
                  </a:extLst>
                </a:gridCol>
                <a:gridCol w="793202">
                  <a:extLst>
                    <a:ext uri="{9D8B030D-6E8A-4147-A177-3AD203B41FA5}">
                      <a16:colId xmlns:a16="http://schemas.microsoft.com/office/drawing/2014/main" val="1803426411"/>
                    </a:ext>
                  </a:extLst>
                </a:gridCol>
              </a:tblGrid>
              <a:tr h="0">
                <a:tc gridSpan="11">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F. AI Object </a:t>
                      </a:r>
                      <a:endParaRPr lang="en-US" b="0" i="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494782"/>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2540852"/>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F.1.1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…interacts with humans as the object of the AI action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81026894"/>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44307022"/>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F.2.1 </a:t>
                      </a:r>
                      <a:endParaRPr lang="en-US" b="0" i="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a:effectLst/>
                          <a:latin typeface="Arial" panose="020B0604020202020204" pitchFamily="34" charset="0"/>
                          <a:cs typeface="Arial" panose="020B0604020202020204" pitchFamily="34" charset="0"/>
                        </a:rPr>
                        <a:t>…directly affects the rights or obligations of persons or things not operating the system </a:t>
                      </a:r>
                      <a:endParaRPr lang="en-US" b="0" i="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69381977"/>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0936953"/>
                  </a:ext>
                </a:extLst>
              </a:tr>
            </a:tbl>
          </a:graphicData>
        </a:graphic>
      </p:graphicFrame>
    </p:spTree>
    <p:extLst>
      <p:ext uri="{BB962C8B-B14F-4D97-AF65-F5344CB8AC3E}">
        <p14:creationId xmlns:p14="http://schemas.microsoft.com/office/powerpoint/2010/main" val="3993746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G. Use case environment</a:t>
            </a:r>
          </a:p>
        </p:txBody>
      </p:sp>
      <p:graphicFrame>
        <p:nvGraphicFramePr>
          <p:cNvPr id="5" name="Content Placeholder 4">
            <a:extLst>
              <a:ext uri="{FF2B5EF4-FFF2-40B4-BE49-F238E27FC236}">
                <a16:creationId xmlns:a16="http://schemas.microsoft.com/office/drawing/2014/main" id="{79BC8107-1F39-D75E-F434-E5E22D2FF178}"/>
              </a:ext>
            </a:extLst>
          </p:cNvPr>
          <p:cNvGraphicFramePr>
            <a:graphicFrameLocks noGrp="1"/>
          </p:cNvGraphicFramePr>
          <p:nvPr>
            <p:ph idx="1"/>
            <p:extLst>
              <p:ext uri="{D42A27DB-BD31-4B8C-83A1-F6EECF244321}">
                <p14:modId xmlns:p14="http://schemas.microsoft.com/office/powerpoint/2010/main" val="4054557085"/>
              </p:ext>
            </p:extLst>
          </p:nvPr>
        </p:nvGraphicFramePr>
        <p:xfrm>
          <a:off x="838200" y="1825625"/>
          <a:ext cx="10515594" cy="173736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593757558"/>
                    </a:ext>
                  </a:extLst>
                </a:gridCol>
                <a:gridCol w="3036832">
                  <a:extLst>
                    <a:ext uri="{9D8B030D-6E8A-4147-A177-3AD203B41FA5}">
                      <a16:colId xmlns:a16="http://schemas.microsoft.com/office/drawing/2014/main" val="1026490451"/>
                    </a:ext>
                  </a:extLst>
                </a:gridCol>
                <a:gridCol w="498584">
                  <a:extLst>
                    <a:ext uri="{9D8B030D-6E8A-4147-A177-3AD203B41FA5}">
                      <a16:colId xmlns:a16="http://schemas.microsoft.com/office/drawing/2014/main" val="1997242299"/>
                    </a:ext>
                  </a:extLst>
                </a:gridCol>
                <a:gridCol w="793202">
                  <a:extLst>
                    <a:ext uri="{9D8B030D-6E8A-4147-A177-3AD203B41FA5}">
                      <a16:colId xmlns:a16="http://schemas.microsoft.com/office/drawing/2014/main" val="2171841337"/>
                    </a:ext>
                  </a:extLst>
                </a:gridCol>
                <a:gridCol w="793202">
                  <a:extLst>
                    <a:ext uri="{9D8B030D-6E8A-4147-A177-3AD203B41FA5}">
                      <a16:colId xmlns:a16="http://schemas.microsoft.com/office/drawing/2014/main" val="2032850610"/>
                    </a:ext>
                  </a:extLst>
                </a:gridCol>
                <a:gridCol w="793202">
                  <a:extLst>
                    <a:ext uri="{9D8B030D-6E8A-4147-A177-3AD203B41FA5}">
                      <a16:colId xmlns:a16="http://schemas.microsoft.com/office/drawing/2014/main" val="1488750634"/>
                    </a:ext>
                  </a:extLst>
                </a:gridCol>
                <a:gridCol w="793202">
                  <a:extLst>
                    <a:ext uri="{9D8B030D-6E8A-4147-A177-3AD203B41FA5}">
                      <a16:colId xmlns:a16="http://schemas.microsoft.com/office/drawing/2014/main" val="3219973942"/>
                    </a:ext>
                  </a:extLst>
                </a:gridCol>
                <a:gridCol w="793202">
                  <a:extLst>
                    <a:ext uri="{9D8B030D-6E8A-4147-A177-3AD203B41FA5}">
                      <a16:colId xmlns:a16="http://schemas.microsoft.com/office/drawing/2014/main" val="2332028645"/>
                    </a:ext>
                  </a:extLst>
                </a:gridCol>
                <a:gridCol w="793202">
                  <a:extLst>
                    <a:ext uri="{9D8B030D-6E8A-4147-A177-3AD203B41FA5}">
                      <a16:colId xmlns:a16="http://schemas.microsoft.com/office/drawing/2014/main" val="3352918317"/>
                    </a:ext>
                  </a:extLst>
                </a:gridCol>
                <a:gridCol w="793202">
                  <a:extLst>
                    <a:ext uri="{9D8B030D-6E8A-4147-A177-3AD203B41FA5}">
                      <a16:colId xmlns:a16="http://schemas.microsoft.com/office/drawing/2014/main" val="2378096711"/>
                    </a:ext>
                  </a:extLst>
                </a:gridCol>
                <a:gridCol w="793202">
                  <a:extLst>
                    <a:ext uri="{9D8B030D-6E8A-4147-A177-3AD203B41FA5}">
                      <a16:colId xmlns:a16="http://schemas.microsoft.com/office/drawing/2014/main" val="3412082187"/>
                    </a:ext>
                  </a:extLst>
                </a:gridCol>
              </a:tblGrid>
              <a:tr h="0">
                <a:tc gridSpan="11">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G. AI Use Case </a:t>
                      </a:r>
                      <a:endParaRPr lang="en-US" b="0" i="0" dirty="0">
                        <a:solidFill>
                          <a:srgbClr val="5A5A5A"/>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827272"/>
                  </a:ext>
                </a:extLst>
              </a:tr>
              <a:tr h="0">
                <a:tc>
                  <a:txBody>
                    <a:bodyPr/>
                    <a:lstStyle/>
                    <a:p>
                      <a:pPr lvl="0" algn="l">
                        <a:buNone/>
                      </a:pPr>
                      <a:r>
                        <a:rPr lang="en-US" sz="1000" dirty="0">
                          <a:effectLst/>
                          <a:latin typeface="Arial" panose="020B0604020202020204" pitchFamily="34" charset="0"/>
                          <a:cs typeface="Arial" panose="020B0604020202020204" pitchFamily="34" charset="0"/>
                        </a:rPr>
                        <a:t>Trigger question</a:t>
                      </a:r>
                      <a:endParaRPr lang="en-US">
                        <a:latin typeface="Arial" panose="020B0604020202020204" pitchFamily="34" charset="0"/>
                        <a:cs typeface="Arial" panose="020B0604020202020204" pitchFamily="34" charset="0"/>
                      </a:endParaRPr>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endParaRPr lang="en-US">
                        <a:latin typeface="Arial" panose="020B0604020202020204" pitchFamily="34" charset="0"/>
                        <a:cs typeface="Arial" panose="020B0604020202020204" pitchFamily="34" charset="0"/>
                      </a:endParaRPr>
                    </a:p>
                  </a:txBody>
                  <a:tcPr/>
                </a:tc>
                <a:tc gridSpan="9">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endParaRPr lang="en-US">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721663"/>
                  </a:ext>
                </a:extLst>
              </a:tr>
              <a:tr h="335280">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G.2.1 </a:t>
                      </a:r>
                      <a:endParaRPr lang="en-US" b="0" i="0" dirty="0">
                        <a:effectLst/>
                        <a:latin typeface="Arial" panose="020B0604020202020204" pitchFamily="34" charset="0"/>
                        <a:cs typeface="Arial" panose="020B0604020202020204" pitchFamily="34" charset="0"/>
                      </a:endParaRPr>
                    </a:p>
                  </a:txBody>
                  <a:tcPr/>
                </a:tc>
                <a:tc rowSpan="2">
                  <a:txBody>
                    <a:bodyPr/>
                    <a:lstStyle/>
                    <a:p>
                      <a:pPr fontAlgn="t"/>
                      <a:endParaRPr lang="en-US">
                        <a:effectLst/>
                        <a:latin typeface="Arial" panose="020B0604020202020204" pitchFamily="34" charset="0"/>
                        <a:cs typeface="Arial" panose="020B0604020202020204" pitchFamily="34" charset="0"/>
                      </a:endParaRPr>
                    </a:p>
                    <a:p>
                      <a:pPr algn="l" rtl="0" fontAlgn="base"/>
                      <a:r>
                        <a:rPr lang="en-US" sz="1000" dirty="0">
                          <a:effectLst/>
                          <a:latin typeface="Arial" panose="020B0604020202020204" pitchFamily="34" charset="0"/>
                          <a:cs typeface="Arial" panose="020B0604020202020204" pitchFamily="34" charset="0"/>
                        </a:rPr>
                        <a:t>… is intended to enable a method of warfare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nchor="ct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7292253"/>
                  </a:ext>
                </a:extLst>
              </a:tr>
              <a:tr h="33528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00147904"/>
                  </a:ext>
                </a:extLst>
              </a:tr>
            </a:tbl>
          </a:graphicData>
        </a:graphic>
      </p:graphicFrame>
    </p:spTree>
    <p:extLst>
      <p:ext uri="{BB962C8B-B14F-4D97-AF65-F5344CB8AC3E}">
        <p14:creationId xmlns:p14="http://schemas.microsoft.com/office/powerpoint/2010/main" val="2460537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50F2-AA8B-2C03-E216-2E4CFB96B3B0}"/>
              </a:ext>
            </a:extLst>
          </p:cNvPr>
          <p:cNvSpPr>
            <a:spLocks noGrp="1"/>
          </p:cNvSpPr>
          <p:nvPr>
            <p:ph type="title"/>
          </p:nvPr>
        </p:nvSpPr>
        <p:spPr/>
        <p:txBody>
          <a:bodyPr/>
          <a:lstStyle/>
          <a:p>
            <a:r>
              <a:rPr lang="en-US" dirty="0"/>
              <a:t>RAID Checklist – H. System of control</a:t>
            </a:r>
          </a:p>
        </p:txBody>
      </p:sp>
      <p:graphicFrame>
        <p:nvGraphicFramePr>
          <p:cNvPr id="5" name="Content Placeholder 4">
            <a:extLst>
              <a:ext uri="{FF2B5EF4-FFF2-40B4-BE49-F238E27FC236}">
                <a16:creationId xmlns:a16="http://schemas.microsoft.com/office/drawing/2014/main" id="{64505D43-D9D3-08C4-13B0-2888595265F6}"/>
              </a:ext>
            </a:extLst>
          </p:cNvPr>
          <p:cNvGraphicFramePr>
            <a:graphicFrameLocks noGrp="1"/>
          </p:cNvGraphicFramePr>
          <p:nvPr>
            <p:ph idx="1"/>
            <p:extLst>
              <p:ext uri="{D42A27DB-BD31-4B8C-83A1-F6EECF244321}">
                <p14:modId xmlns:p14="http://schemas.microsoft.com/office/powerpoint/2010/main" val="1898943321"/>
              </p:ext>
            </p:extLst>
          </p:nvPr>
        </p:nvGraphicFramePr>
        <p:xfrm>
          <a:off x="869302" y="1514605"/>
          <a:ext cx="10515594" cy="3947160"/>
        </p:xfrm>
        <a:graphic>
          <a:graphicData uri="http://schemas.openxmlformats.org/drawingml/2006/table">
            <a:tbl>
              <a:tblPr firstRow="1" bandRow="1">
                <a:tableStyleId>{5C22544A-7EE6-4342-B048-85BDC9FD1C3A}</a:tableStyleId>
              </a:tblPr>
              <a:tblGrid>
                <a:gridCol w="634562">
                  <a:extLst>
                    <a:ext uri="{9D8B030D-6E8A-4147-A177-3AD203B41FA5}">
                      <a16:colId xmlns:a16="http://schemas.microsoft.com/office/drawing/2014/main" val="1870602291"/>
                    </a:ext>
                  </a:extLst>
                </a:gridCol>
                <a:gridCol w="3036832">
                  <a:extLst>
                    <a:ext uri="{9D8B030D-6E8A-4147-A177-3AD203B41FA5}">
                      <a16:colId xmlns:a16="http://schemas.microsoft.com/office/drawing/2014/main" val="1654026197"/>
                    </a:ext>
                  </a:extLst>
                </a:gridCol>
                <a:gridCol w="498584">
                  <a:extLst>
                    <a:ext uri="{9D8B030D-6E8A-4147-A177-3AD203B41FA5}">
                      <a16:colId xmlns:a16="http://schemas.microsoft.com/office/drawing/2014/main" val="1478241849"/>
                    </a:ext>
                  </a:extLst>
                </a:gridCol>
                <a:gridCol w="793202">
                  <a:extLst>
                    <a:ext uri="{9D8B030D-6E8A-4147-A177-3AD203B41FA5}">
                      <a16:colId xmlns:a16="http://schemas.microsoft.com/office/drawing/2014/main" val="3853635930"/>
                    </a:ext>
                  </a:extLst>
                </a:gridCol>
                <a:gridCol w="793202">
                  <a:extLst>
                    <a:ext uri="{9D8B030D-6E8A-4147-A177-3AD203B41FA5}">
                      <a16:colId xmlns:a16="http://schemas.microsoft.com/office/drawing/2014/main" val="4142744266"/>
                    </a:ext>
                  </a:extLst>
                </a:gridCol>
                <a:gridCol w="793202">
                  <a:extLst>
                    <a:ext uri="{9D8B030D-6E8A-4147-A177-3AD203B41FA5}">
                      <a16:colId xmlns:a16="http://schemas.microsoft.com/office/drawing/2014/main" val="3462183182"/>
                    </a:ext>
                  </a:extLst>
                </a:gridCol>
                <a:gridCol w="793202">
                  <a:extLst>
                    <a:ext uri="{9D8B030D-6E8A-4147-A177-3AD203B41FA5}">
                      <a16:colId xmlns:a16="http://schemas.microsoft.com/office/drawing/2014/main" val="468838207"/>
                    </a:ext>
                  </a:extLst>
                </a:gridCol>
                <a:gridCol w="793202">
                  <a:extLst>
                    <a:ext uri="{9D8B030D-6E8A-4147-A177-3AD203B41FA5}">
                      <a16:colId xmlns:a16="http://schemas.microsoft.com/office/drawing/2014/main" val="3369396456"/>
                    </a:ext>
                  </a:extLst>
                </a:gridCol>
                <a:gridCol w="793202">
                  <a:extLst>
                    <a:ext uri="{9D8B030D-6E8A-4147-A177-3AD203B41FA5}">
                      <a16:colId xmlns:a16="http://schemas.microsoft.com/office/drawing/2014/main" val="1437832483"/>
                    </a:ext>
                  </a:extLst>
                </a:gridCol>
                <a:gridCol w="793202">
                  <a:extLst>
                    <a:ext uri="{9D8B030D-6E8A-4147-A177-3AD203B41FA5}">
                      <a16:colId xmlns:a16="http://schemas.microsoft.com/office/drawing/2014/main" val="1762500951"/>
                    </a:ext>
                  </a:extLst>
                </a:gridCol>
                <a:gridCol w="793202">
                  <a:extLst>
                    <a:ext uri="{9D8B030D-6E8A-4147-A177-3AD203B41FA5}">
                      <a16:colId xmlns:a16="http://schemas.microsoft.com/office/drawing/2014/main" val="1753849417"/>
                    </a:ext>
                  </a:extLst>
                </a:gridCol>
              </a:tblGrid>
              <a:tr h="0">
                <a:tc gridSpan="11">
                  <a:txBody>
                    <a:bodyPr/>
                    <a:lstStyle/>
                    <a:p>
                      <a:pPr fontAlgn="t"/>
                      <a:endParaRPr lang="en-US" dirty="0">
                        <a:effectLst/>
                        <a:latin typeface="Arial" panose="020B0604020202020204" pitchFamily="34" charset="0"/>
                        <a:cs typeface="Arial" panose="020B0604020202020204" pitchFamily="34" charset="0"/>
                      </a:endParaRPr>
                    </a:p>
                    <a:p>
                      <a:pPr algn="l" rtl="0" fontAlgn="base"/>
                      <a:r>
                        <a:rPr lang="en-US" sz="1100" dirty="0">
                          <a:effectLst/>
                          <a:latin typeface="Arial" panose="020B0604020202020204" pitchFamily="34" charset="0"/>
                          <a:cs typeface="Arial" panose="020B0604020202020204" pitchFamily="34" charset="0"/>
                        </a:rPr>
                        <a:t>H. System of control: control measures, system integration and AI frameworks </a:t>
                      </a:r>
                      <a:endParaRPr lang="en-US" b="0" i="0" dirty="0">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090890"/>
                  </a:ext>
                </a:extLst>
              </a:tr>
              <a:tr h="0">
                <a:tc gridSpan="2">
                  <a:txBody>
                    <a:bodyPr/>
                    <a:lstStyle/>
                    <a:p>
                      <a:pPr lvl="0" algn="l">
                        <a:buNone/>
                      </a:pPr>
                      <a:r>
                        <a:rPr lang="en-US" sz="1000" dirty="0">
                          <a:effectLst/>
                          <a:latin typeface="Arial" panose="020B0604020202020204" pitchFamily="34" charset="0"/>
                          <a:cs typeface="Arial" panose="020B0604020202020204" pitchFamily="34" charset="0"/>
                        </a:rPr>
                        <a:t>Trigger question</a:t>
                      </a:r>
                    </a:p>
                  </a:txBody>
                  <a:tcPr/>
                </a:tc>
                <a:tc hMerge="1">
                  <a:txBody>
                    <a:bodyPr/>
                    <a:lstStyle/>
                    <a:p>
                      <a:endParaRPr lang="en-US"/>
                    </a:p>
                  </a:txBody>
                  <a:tcPr/>
                </a:tc>
                <a:tc>
                  <a:txBody>
                    <a:bodyPr/>
                    <a:lstStyle/>
                    <a:p>
                      <a:pPr lvl="0" algn="l">
                        <a:buNone/>
                      </a:pPr>
                      <a:r>
                        <a:rPr lang="en-US" sz="1000" dirty="0">
                          <a:effectLst/>
                          <a:latin typeface="Arial" panose="020B0604020202020204" pitchFamily="34" charset="0"/>
                          <a:cs typeface="Arial" panose="020B0604020202020204" pitchFamily="34" charset="0"/>
                        </a:rPr>
                        <a:t>Y/N</a:t>
                      </a:r>
                    </a:p>
                  </a:txBody>
                  <a:tcPr/>
                </a:tc>
                <a:tc gridSpan="7">
                  <a:txBody>
                    <a:bodyPr/>
                    <a:lstStyle/>
                    <a:p>
                      <a:pPr lvl="0" algn="l">
                        <a:buNone/>
                      </a:pPr>
                      <a:r>
                        <a:rPr lang="en-US" sz="1000" dirty="0">
                          <a:effectLst/>
                          <a:latin typeface="Arial" panose="020B0604020202020204" pitchFamily="34" charset="0"/>
                          <a:cs typeface="Arial" panose="020B0604020202020204" pitchFamily="34" charset="0"/>
                        </a:rPr>
                        <a:t>If Yes, complete the annotated LEAPP components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buNone/>
                      </a:pPr>
                      <a:endParaRPr lang="en-US" sz="1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0673773"/>
                  </a:ext>
                </a:extLst>
              </a:tr>
              <a:tr h="274320">
                <a:tc rowSpan="2">
                  <a:txBody>
                    <a:bodyPr/>
                    <a:lstStyle/>
                    <a:p>
                      <a:pPr algn="l" rtl="0" fontAlgn="base"/>
                      <a:r>
                        <a:rPr lang="en-US" sz="1000" dirty="0">
                          <a:effectLst/>
                          <a:latin typeface="Arial" panose="020B0604020202020204" pitchFamily="34" charset="0"/>
                          <a:cs typeface="Arial" panose="020B0604020202020204" pitchFamily="34" charset="0"/>
                        </a:rPr>
                        <a:t>H.1.1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…is integrated within, or as part of, a larger system and sends output to that system without it being checked by a human first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fontAlgn="t"/>
                      <a:endParaRPr lang="en-AU" b="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fontAlgn="t"/>
                      <a:endParaRPr lang="en-AU" b="0" i="0" dirty="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7123915"/>
                  </a:ext>
                </a:extLst>
              </a:tr>
              <a:tr h="2743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29756059"/>
                  </a:ext>
                </a:extLst>
              </a:tr>
              <a:tr h="274320">
                <a:tc rowSpan="2">
                  <a:txBody>
                    <a:bodyPr/>
                    <a:lstStyle/>
                    <a:p>
                      <a:pPr algn="l" rtl="0" fontAlgn="base"/>
                      <a:r>
                        <a:rPr lang="en-US" sz="1000" dirty="0">
                          <a:effectLst/>
                          <a:latin typeface="Arial" panose="020B0604020202020204" pitchFamily="34" charset="0"/>
                          <a:cs typeface="Arial" panose="020B0604020202020204" pitchFamily="34" charset="0"/>
                        </a:rPr>
                        <a:t>H.2.1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…requires specific practice, process, procedure or intervention to restrict, limit or alter its functionality so that it can perform as intended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fontAlgn="t"/>
                      <a:endParaRPr lang="en-AU" b="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fontAlgn="t"/>
                      <a:endParaRPr lang="en-AU" b="0" i="0">
                        <a:effectLst/>
                        <a:latin typeface="Arial" panose="020B0604020202020204" pitchFamily="34" charset="0"/>
                        <a:cs typeface="Arial" panose="020B0604020202020204" pitchFamily="34" charset="0"/>
                      </a:endParaRPr>
                    </a:p>
                  </a:txBody>
                  <a:tcPr/>
                </a:tc>
                <a:tc rowSpan="2">
                  <a:txBody>
                    <a:bodyPr/>
                    <a:lstStyle/>
                    <a:p>
                      <a:pPr algn="ctr" fontAlgn="t"/>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9440072"/>
                  </a:ext>
                </a:extLst>
              </a:tr>
              <a:tr h="2743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533938"/>
                  </a:ext>
                </a:extLst>
              </a:tr>
              <a:tr h="198120">
                <a:tc rowSpan="2">
                  <a:txBody>
                    <a:bodyPr/>
                    <a:lstStyle/>
                    <a:p>
                      <a:pPr algn="l" rtl="0" fontAlgn="base"/>
                      <a:r>
                        <a:rPr lang="en-US" sz="1000" dirty="0">
                          <a:effectLst/>
                          <a:latin typeface="Arial" panose="020B0604020202020204" pitchFamily="34" charset="0"/>
                          <a:cs typeface="Arial" panose="020B0604020202020204" pitchFamily="34" charset="0"/>
                        </a:rPr>
                        <a:t>H.3.1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…has been subject to TEVV and has not been independently verified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0349461"/>
                  </a:ext>
                </a:extLst>
              </a:tr>
              <a:tr h="1981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62497233"/>
                  </a:ext>
                </a:extLst>
              </a:tr>
              <a:tr h="198120">
                <a:tc rowSpan="2">
                  <a:txBody>
                    <a:bodyPr/>
                    <a:lstStyle/>
                    <a:p>
                      <a:pPr algn="l" rtl="0" fontAlgn="base"/>
                      <a:r>
                        <a:rPr lang="en-US" sz="1000" dirty="0">
                          <a:effectLst/>
                          <a:latin typeface="Arial" panose="020B0604020202020204" pitchFamily="34" charset="0"/>
                          <a:cs typeface="Arial" panose="020B0604020202020204" pitchFamily="34" charset="0"/>
                        </a:rPr>
                        <a:t>H.3.2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…cannot be subject to an independent TEVV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758748"/>
                  </a:ext>
                </a:extLst>
              </a:tr>
              <a:tr h="1981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32393790"/>
                  </a:ext>
                </a:extLst>
              </a:tr>
              <a:tr h="198120">
                <a:tc rowSpan="2">
                  <a:txBody>
                    <a:bodyPr/>
                    <a:lstStyle/>
                    <a:p>
                      <a:pPr algn="l" rtl="0" fontAlgn="base"/>
                      <a:r>
                        <a:rPr lang="en-US" sz="1000" dirty="0">
                          <a:effectLst/>
                          <a:latin typeface="Arial" panose="020B0604020202020204" pitchFamily="34" charset="0"/>
                          <a:cs typeface="Arial" panose="020B0604020202020204" pitchFamily="34" charset="0"/>
                        </a:rPr>
                        <a:t>H.4.1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…cannot be operated without developer or contractor assistance (</a:t>
                      </a:r>
                      <a:r>
                        <a:rPr lang="en-US" sz="1000" dirty="0" err="1">
                          <a:effectLst/>
                          <a:latin typeface="Arial" panose="020B0604020202020204" pitchFamily="34" charset="0"/>
                          <a:cs typeface="Arial" panose="020B0604020202020204" pitchFamily="34" charset="0"/>
                        </a:rPr>
                        <a:t>ie</a:t>
                      </a:r>
                      <a:r>
                        <a:rPr lang="en-US" sz="1000" dirty="0">
                          <a:effectLst/>
                          <a:latin typeface="Arial" panose="020B0604020202020204" pitchFamily="34" charset="0"/>
                          <a:cs typeface="Arial" panose="020B0604020202020204" pitchFamily="34" charset="0"/>
                        </a:rPr>
                        <a:t> contracted specialist)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3600677"/>
                  </a:ext>
                </a:extLst>
              </a:tr>
              <a:tr h="19812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82847993"/>
                  </a:ext>
                </a:extLst>
              </a:tr>
              <a:tr h="198120">
                <a:tc rowSpan="2">
                  <a:txBody>
                    <a:bodyPr/>
                    <a:lstStyle/>
                    <a:p>
                      <a:pPr algn="l" rtl="0" fontAlgn="base"/>
                      <a:r>
                        <a:rPr lang="en-US" sz="1000" dirty="0">
                          <a:effectLst/>
                          <a:latin typeface="Arial" panose="020B0604020202020204" pitchFamily="34" charset="0"/>
                          <a:cs typeface="Arial" panose="020B0604020202020204" pitchFamily="34" charset="0"/>
                        </a:rPr>
                        <a:t>H.4.2 </a:t>
                      </a:r>
                      <a:endParaRPr lang="en-US" b="0" i="0" dirty="0">
                        <a:effectLst/>
                        <a:latin typeface="Arial" panose="020B0604020202020204" pitchFamily="34" charset="0"/>
                        <a:cs typeface="Arial" panose="020B0604020202020204" pitchFamily="34" charset="0"/>
                      </a:endParaRPr>
                    </a:p>
                  </a:txBody>
                  <a:tcPr/>
                </a:tc>
                <a:tc rowSpan="2">
                  <a:txBody>
                    <a:bodyPr/>
                    <a:lstStyle/>
                    <a:p>
                      <a:pPr algn="l" rtl="0" fontAlgn="base"/>
                      <a:r>
                        <a:rPr lang="en-US" sz="1000" dirty="0">
                          <a:effectLst/>
                          <a:latin typeface="Arial" panose="020B0604020202020204" pitchFamily="34" charset="0"/>
                          <a:cs typeface="Arial" panose="020B0604020202020204" pitchFamily="34" charset="0"/>
                        </a:rPr>
                        <a:t>…cannot be designed, developed or operated without expert assistance </a:t>
                      </a:r>
                      <a:endParaRPr lang="en-US" b="0" i="0" dirty="0">
                        <a:effectLst/>
                        <a:latin typeface="Arial" panose="020B0604020202020204" pitchFamily="34" charset="0"/>
                        <a:cs typeface="Arial" panose="020B0604020202020204" pitchFamily="34" charset="0"/>
                      </a:endParaRPr>
                    </a:p>
                  </a:txBody>
                  <a:tcPr/>
                </a:tc>
                <a:tc>
                  <a:txBody>
                    <a:bodyPr/>
                    <a:lstStyle/>
                    <a:p>
                      <a:pPr fontAlgn="t"/>
                      <a:r>
                        <a:rPr lang="en-US" sz="1100" dirty="0">
                          <a:effectLst/>
                          <a:latin typeface="Arial" panose="020B0604020202020204" pitchFamily="34" charset="0"/>
                          <a:cs typeface="Arial" panose="020B0604020202020204" pitchFamily="34" charset="0"/>
                        </a:rPr>
                        <a:t>Yes</a:t>
                      </a:r>
                    </a:p>
                  </a:txBody>
                  <a:tcPr anchor="ctr">
                    <a:solidFill>
                      <a:schemeClr val="accent6">
                        <a:lumMod val="40000"/>
                        <a:lumOff val="60000"/>
                      </a:schemeClr>
                    </a:solidFill>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650" b="0" i="0" dirty="0">
                          <a:solidFill>
                            <a:srgbClr val="000000"/>
                          </a:solidFill>
                          <a:effectLst/>
                          <a:latin typeface="Arial" panose="020B0604020202020204" pitchFamily="34" charset="0"/>
                          <a:cs typeface="Arial" panose="020B0604020202020204" pitchFamily="34" charset="0"/>
                        </a:rPr>
                        <a:t>Development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HMI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Inputs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Use Outputs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AI Objects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Use Case </a:t>
                      </a:r>
                      <a:endParaRPr lang="en-AU" b="0" i="0" dirty="0">
                        <a:effectLst/>
                        <a:latin typeface="Arial" panose="020B0604020202020204" pitchFamily="34" charset="0"/>
                        <a:cs typeface="Arial" panose="020B0604020202020204" pitchFamily="34" charset="0"/>
                      </a:endParaRPr>
                    </a:p>
                  </a:txBody>
                  <a:tcPr/>
                </a:tc>
                <a:tc rowSpan="2">
                  <a:txBody>
                    <a:bodyPr/>
                    <a:lstStyle/>
                    <a:p>
                      <a:pPr algn="ctr" rtl="0" fontAlgn="base"/>
                      <a:r>
                        <a:rPr lang="en-AU" sz="1000" b="0" i="0" dirty="0">
                          <a:solidFill>
                            <a:srgbClr val="000000"/>
                          </a:solidFill>
                          <a:effectLst/>
                          <a:latin typeface="Arial" panose="020B0604020202020204" pitchFamily="34" charset="0"/>
                          <a:cs typeface="Arial" panose="020B0604020202020204" pitchFamily="34" charset="0"/>
                        </a:rPr>
                        <a:t>System of Control </a:t>
                      </a:r>
                      <a:endParaRPr lang="en-AU"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128897"/>
                  </a:ext>
                </a:extLst>
              </a:tr>
              <a:tr h="0">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No</a:t>
                      </a:r>
                    </a:p>
                  </a:txBody>
                  <a:tcPr anchor="ct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5217534"/>
                  </a:ext>
                </a:extLst>
              </a:tr>
            </a:tbl>
          </a:graphicData>
        </a:graphic>
      </p:graphicFrame>
    </p:spTree>
    <p:extLst>
      <p:ext uri="{BB962C8B-B14F-4D97-AF65-F5344CB8AC3E}">
        <p14:creationId xmlns:p14="http://schemas.microsoft.com/office/powerpoint/2010/main" val="3210289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Glossary and Defintions</a:t>
            </a:r>
            <a:endParaRPr lang="en-US" b="1" i="1" dirty="0"/>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sz="half" idx="1"/>
          </p:nvPr>
        </p:nvSpPr>
        <p:spPr/>
        <p:txBody>
          <a:bodyPr>
            <a:noAutofit/>
          </a:bodyPr>
          <a:lstStyle/>
          <a:p>
            <a:r>
              <a:rPr lang="en-AU" sz="1400" b="1" dirty="0">
                <a:effectLst/>
                <a:ea typeface="Calibri" panose="020F0502020204030204" pitchFamily="34" charset="0"/>
              </a:rPr>
              <a:t>AI</a:t>
            </a:r>
            <a:r>
              <a:rPr lang="en-AU" sz="1400" dirty="0">
                <a:effectLst/>
                <a:ea typeface="Calibri" panose="020F0502020204030204" pitchFamily="34" charset="0"/>
              </a:rPr>
              <a:t> – Artificial Intelligence; </a:t>
            </a:r>
            <a:r>
              <a:rPr lang="en-GB" sz="1400" dirty="0">
                <a:effectLst/>
                <a:ea typeface="Calibri" panose="020F0502020204030204" pitchFamily="34" charset="0"/>
              </a:rPr>
              <a:t>a broad term used to describe a collection of technologies able to solve problems and perform tasks without explicit human guidance.</a:t>
            </a:r>
            <a:endParaRPr lang="en-AU" sz="1400" dirty="0">
              <a:effectLst/>
              <a:ea typeface="Calibri" panose="020F0502020204030204" pitchFamily="34" charset="0"/>
            </a:endParaRPr>
          </a:p>
          <a:p>
            <a:r>
              <a:rPr lang="en-AU" sz="1400" b="1" dirty="0">
                <a:effectLst/>
                <a:ea typeface="Calibri" panose="020F0502020204030204" pitchFamily="34" charset="0"/>
              </a:rPr>
              <a:t>AI functionality </a:t>
            </a:r>
            <a:r>
              <a:rPr lang="en-AU" sz="1400" dirty="0">
                <a:effectLst/>
                <a:ea typeface="Calibri" panose="020F0502020204030204" pitchFamily="34" charset="0"/>
              </a:rPr>
              <a:t>– refers to the computational operations that the AI is designed or expected to undertake. </a:t>
            </a:r>
          </a:p>
          <a:p>
            <a:r>
              <a:rPr lang="en-AU" sz="1400" b="1" dirty="0">
                <a:effectLst/>
                <a:ea typeface="Calibri" panose="020F0502020204030204" pitchFamily="34" charset="0"/>
              </a:rPr>
              <a:t>AI capability </a:t>
            </a:r>
            <a:r>
              <a:rPr lang="en-AU" sz="1400" dirty="0">
                <a:effectLst/>
                <a:ea typeface="Calibri" panose="020F0502020204030204" pitchFamily="34" charset="0"/>
              </a:rPr>
              <a:t>– refers to a product that comprises of or includes an element of AI functionality.</a:t>
            </a:r>
          </a:p>
          <a:p>
            <a:r>
              <a:rPr lang="en-AU" sz="1400" b="1" dirty="0">
                <a:effectLst/>
                <a:ea typeface="Calibri" panose="020F0502020204030204" pitchFamily="34" charset="0"/>
              </a:rPr>
              <a:t>Component</a:t>
            </a:r>
            <a:r>
              <a:rPr lang="en-AU" sz="1400" dirty="0">
                <a:effectLst/>
                <a:ea typeface="Calibri" panose="020F0502020204030204" pitchFamily="34" charset="0"/>
              </a:rPr>
              <a:t> – a part that makes up an AI system, the system it operates in, and those things that are affected by the AI when used by Defence. </a:t>
            </a:r>
          </a:p>
          <a:p>
            <a:r>
              <a:rPr lang="en-AU" sz="1400" b="1" dirty="0">
                <a:effectLst/>
                <a:ea typeface="Calibri" panose="020F0502020204030204" pitchFamily="34" charset="0"/>
              </a:rPr>
              <a:t>Data sanitisation </a:t>
            </a:r>
            <a:r>
              <a:rPr lang="en-AU" sz="1400" dirty="0">
                <a:effectLst/>
                <a:ea typeface="Calibri" panose="020F0502020204030204" pitchFamily="34" charset="0"/>
              </a:rPr>
              <a:t>– the deletion, amendment or cleaning of data to remove unwanted bias or error.</a:t>
            </a:r>
          </a:p>
          <a:p>
            <a:r>
              <a:rPr lang="en-AU" sz="1400" b="1" dirty="0">
                <a:effectLst/>
                <a:ea typeface="Calibri" panose="020F0502020204030204" pitchFamily="34" charset="0"/>
              </a:rPr>
              <a:t>Direct supervision </a:t>
            </a:r>
            <a:r>
              <a:rPr lang="en-AU" sz="1400" dirty="0">
                <a:effectLst/>
                <a:ea typeface="Calibri" panose="020F0502020204030204" pitchFamily="34" charset="0"/>
              </a:rPr>
              <a:t>- means having a human in the loop, in the loop for exception, or on the loop, capable of influencing the outcome of the AI action. </a:t>
            </a:r>
          </a:p>
          <a:p>
            <a:r>
              <a:rPr lang="en-AU" sz="1400" b="1" dirty="0">
                <a:effectLst/>
                <a:ea typeface="Calibri" panose="020F0502020204030204" pitchFamily="34" charset="0"/>
              </a:rPr>
              <a:t>Element</a:t>
            </a:r>
            <a:r>
              <a:rPr lang="en-AU" sz="1400" dirty="0">
                <a:effectLst/>
                <a:ea typeface="Calibri" panose="020F0502020204030204" pitchFamily="34" charset="0"/>
              </a:rPr>
              <a:t> – a measurable part of the risk mitigation process that ensures that the legal and ethical issues relevant to the life-cycle of the AI capability are addressed</a:t>
            </a:r>
          </a:p>
        </p:txBody>
      </p:sp>
      <p:sp>
        <p:nvSpPr>
          <p:cNvPr id="4" name="Content Placeholder 3">
            <a:extLst>
              <a:ext uri="{FF2B5EF4-FFF2-40B4-BE49-F238E27FC236}">
                <a16:creationId xmlns:a16="http://schemas.microsoft.com/office/drawing/2014/main" id="{66E0AB06-009C-9E46-4D81-FE7AE21DA057}"/>
              </a:ext>
            </a:extLst>
          </p:cNvPr>
          <p:cNvSpPr>
            <a:spLocks noGrp="1"/>
          </p:cNvSpPr>
          <p:nvPr>
            <p:ph sz="half" idx="2"/>
          </p:nvPr>
        </p:nvSpPr>
        <p:spPr/>
        <p:txBody>
          <a:bodyPr>
            <a:normAutofit/>
          </a:bodyPr>
          <a:lstStyle/>
          <a:p>
            <a:r>
              <a:rPr lang="en-AU" sz="1400" b="1" dirty="0">
                <a:effectLst/>
                <a:ea typeface="Calibri" panose="020F0502020204030204" pitchFamily="34" charset="0"/>
              </a:rPr>
              <a:t>LEAPP </a:t>
            </a:r>
            <a:r>
              <a:rPr lang="en-AU" sz="1400" dirty="0">
                <a:effectLst/>
                <a:ea typeface="Calibri" panose="020F0502020204030204" pitchFamily="34" charset="0"/>
              </a:rPr>
              <a:t>– Legal and Ethical Assurance Program Plan</a:t>
            </a:r>
          </a:p>
          <a:p>
            <a:r>
              <a:rPr lang="en-AU" sz="1400" b="1" dirty="0">
                <a:effectLst/>
                <a:ea typeface="Calibri" panose="020F0502020204030204" pitchFamily="34" charset="0"/>
              </a:rPr>
              <a:t>Means of warfare </a:t>
            </a:r>
            <a:r>
              <a:rPr lang="en-AU" sz="1400" dirty="0">
                <a:effectLst/>
                <a:ea typeface="Calibri" panose="020F0502020204030204" pitchFamily="34" charset="0"/>
              </a:rPr>
              <a:t>– weapon or weapons system; a means includes sub-systems that enable the weapon functionality include AI decision support tools, AI enhances sensor and communications networks.</a:t>
            </a:r>
          </a:p>
          <a:p>
            <a:r>
              <a:rPr lang="en-AU" sz="1400" b="1" dirty="0">
                <a:effectLst/>
                <a:ea typeface="Calibri" panose="020F0502020204030204" pitchFamily="34" charset="0"/>
              </a:rPr>
              <a:t>Method of warfare </a:t>
            </a:r>
            <a:r>
              <a:rPr lang="en-AU" sz="1400" dirty="0">
                <a:effectLst/>
                <a:ea typeface="Calibri" panose="020F0502020204030204" pitchFamily="34" charset="0"/>
              </a:rPr>
              <a:t>– the way or manner in which weapons and weapon systems are to be used.</a:t>
            </a:r>
          </a:p>
          <a:p>
            <a:r>
              <a:rPr lang="en-AU" sz="1400" b="1" dirty="0">
                <a:effectLst/>
                <a:ea typeface="Calibri" panose="020F0502020204030204" pitchFamily="34" charset="0"/>
              </a:rPr>
              <a:t>ODSC</a:t>
            </a:r>
            <a:r>
              <a:rPr lang="en-AU" sz="1400" dirty="0">
                <a:effectLst/>
                <a:ea typeface="Calibri" panose="020F0502020204030204" pitchFamily="34" charset="0"/>
              </a:rPr>
              <a:t> – One Defence Capability System. </a:t>
            </a:r>
          </a:p>
          <a:p>
            <a:r>
              <a:rPr lang="en-AU" sz="1400" b="1" dirty="0">
                <a:effectLst/>
                <a:ea typeface="Calibri" panose="020F0502020204030204" pitchFamily="34" charset="0"/>
              </a:rPr>
              <a:t>RAID</a:t>
            </a:r>
            <a:r>
              <a:rPr lang="en-AU" sz="1400" dirty="0">
                <a:effectLst/>
                <a:ea typeface="Calibri" panose="020F0502020204030204" pitchFamily="34" charset="0"/>
              </a:rPr>
              <a:t> – Responsible </a:t>
            </a:r>
            <a:r>
              <a:rPr lang="en-AU" sz="1400">
                <a:effectLst/>
                <a:ea typeface="Calibri" panose="020F0502020204030204" pitchFamily="34" charset="0"/>
              </a:rPr>
              <a:t>AI </a:t>
            </a:r>
            <a:r>
              <a:rPr lang="en-AU" sz="1400">
                <a:ea typeface="Calibri" panose="020F0502020204030204" pitchFamily="34" charset="0"/>
              </a:rPr>
              <a:t>for</a:t>
            </a:r>
            <a:r>
              <a:rPr lang="en-AU" sz="1400">
                <a:effectLst/>
                <a:ea typeface="Calibri" panose="020F0502020204030204" pitchFamily="34" charset="0"/>
              </a:rPr>
              <a:t> </a:t>
            </a:r>
            <a:r>
              <a:rPr lang="en-AU" sz="1400" dirty="0">
                <a:effectLst/>
                <a:ea typeface="Calibri" panose="020F0502020204030204" pitchFamily="34" charset="0"/>
              </a:rPr>
              <a:t>Defence.</a:t>
            </a:r>
          </a:p>
          <a:p>
            <a:r>
              <a:rPr lang="en-AU" sz="1400" b="1" dirty="0">
                <a:effectLst/>
                <a:ea typeface="Calibri" panose="020F0502020204030204" pitchFamily="34" charset="0"/>
              </a:rPr>
              <a:t>RAS-AI</a:t>
            </a:r>
            <a:r>
              <a:rPr lang="en-AU" sz="1400" dirty="0">
                <a:effectLst/>
                <a:ea typeface="Calibri" panose="020F0502020204030204" pitchFamily="34" charset="0"/>
              </a:rPr>
              <a:t> – Robotic and Autonomous Systems – Artificial Intelligence.</a:t>
            </a:r>
          </a:p>
          <a:p>
            <a:r>
              <a:rPr lang="en-AU" sz="1400" b="1" dirty="0">
                <a:effectLst/>
                <a:ea typeface="Calibri" panose="020F0502020204030204" pitchFamily="34" charset="0"/>
              </a:rPr>
              <a:t>Source Code </a:t>
            </a:r>
            <a:r>
              <a:rPr lang="en-AU" sz="1400" dirty="0">
                <a:effectLst/>
                <a:ea typeface="Calibri" panose="020F0502020204030204" pitchFamily="34" charset="0"/>
              </a:rPr>
              <a:t>– Computer program in its original programming language, human readable, before translation into object code usually by a compiler or an interpreter. It consists of algorithms, computer instructions and may include developer's comments.</a:t>
            </a:r>
          </a:p>
          <a:p>
            <a:endParaRPr lang="en-US" sz="1600" dirty="0"/>
          </a:p>
        </p:txBody>
      </p:sp>
    </p:spTree>
    <p:extLst>
      <p:ext uri="{BB962C8B-B14F-4D97-AF65-F5344CB8AC3E}">
        <p14:creationId xmlns:p14="http://schemas.microsoft.com/office/powerpoint/2010/main" val="2430497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Additional resources</a:t>
            </a:r>
            <a:endParaRPr lang="en-US" b="1" i="1"/>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lstStyle/>
          <a:p>
            <a:r>
              <a:rPr lang="en-US" dirty="0"/>
              <a:t>A. The </a:t>
            </a:r>
            <a:r>
              <a:rPr lang="en-US" b="1" i="1" dirty="0"/>
              <a:t>components</a:t>
            </a:r>
            <a:r>
              <a:rPr lang="en-US" dirty="0"/>
              <a:t> and </a:t>
            </a:r>
            <a:r>
              <a:rPr lang="en-US" b="1" i="1" dirty="0"/>
              <a:t>elements</a:t>
            </a:r>
            <a:r>
              <a:rPr lang="en-US" dirty="0"/>
              <a:t> in detail</a:t>
            </a:r>
          </a:p>
          <a:p>
            <a:r>
              <a:rPr lang="en-US" dirty="0"/>
              <a:t>B. The </a:t>
            </a:r>
            <a:r>
              <a:rPr lang="en-US" b="1" dirty="0"/>
              <a:t>Policies</a:t>
            </a:r>
            <a:r>
              <a:rPr lang="en-US" dirty="0"/>
              <a:t>, </a:t>
            </a:r>
            <a:r>
              <a:rPr lang="en-US" b="1" dirty="0"/>
              <a:t>Guides</a:t>
            </a:r>
            <a:r>
              <a:rPr lang="en-US" dirty="0"/>
              <a:t> and </a:t>
            </a:r>
            <a:r>
              <a:rPr lang="en-US" b="1" dirty="0"/>
              <a:t>Frameworks</a:t>
            </a:r>
          </a:p>
          <a:p>
            <a:r>
              <a:rPr lang="en-US" dirty="0"/>
              <a:t>C. Developing </a:t>
            </a:r>
            <a:r>
              <a:rPr lang="en-US" b="1" dirty="0"/>
              <a:t>AI Standards </a:t>
            </a:r>
            <a:r>
              <a:rPr lang="en-US" dirty="0"/>
              <a:t>– domestic and international</a:t>
            </a:r>
          </a:p>
          <a:p>
            <a:pPr marL="0" indent="0">
              <a:buNone/>
            </a:pPr>
            <a:endParaRPr lang="en-US" dirty="0"/>
          </a:p>
        </p:txBody>
      </p:sp>
    </p:spTree>
    <p:extLst>
      <p:ext uri="{BB962C8B-B14F-4D97-AF65-F5344CB8AC3E}">
        <p14:creationId xmlns:p14="http://schemas.microsoft.com/office/powerpoint/2010/main" val="260307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ctrTitle"/>
          </p:nvPr>
        </p:nvSpPr>
        <p:spPr/>
        <p:txBody>
          <a:bodyPr>
            <a:normAutofit/>
          </a:bodyPr>
          <a:lstStyle/>
          <a:p>
            <a:r>
              <a:rPr lang="en-US" dirty="0"/>
              <a:t>Resources: A. The </a:t>
            </a:r>
            <a:r>
              <a:rPr lang="en-US" b="1" i="1" dirty="0"/>
              <a:t>components</a:t>
            </a:r>
            <a:r>
              <a:rPr lang="en-US" dirty="0"/>
              <a:t> and </a:t>
            </a:r>
            <a:r>
              <a:rPr lang="en-US" b="1" i="1" dirty="0"/>
              <a:t>elements</a:t>
            </a:r>
            <a:r>
              <a:rPr lang="en-US" dirty="0"/>
              <a:t> in detail</a:t>
            </a:r>
          </a:p>
        </p:txBody>
      </p:sp>
    </p:spTree>
    <p:extLst>
      <p:ext uri="{BB962C8B-B14F-4D97-AF65-F5344CB8AC3E}">
        <p14:creationId xmlns:p14="http://schemas.microsoft.com/office/powerpoint/2010/main" val="87325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A.1. The </a:t>
            </a:r>
            <a:r>
              <a:rPr lang="en-US" b="1" i="1"/>
              <a:t>components</a:t>
            </a:r>
            <a:r>
              <a:rPr lang="en-US"/>
              <a:t> of responsible AI</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77500" lnSpcReduction="20000"/>
          </a:bodyPr>
          <a:lstStyle/>
          <a:p>
            <a:r>
              <a:rPr lang="en-AU" dirty="0"/>
              <a:t>A. AI</a:t>
            </a:r>
          </a:p>
          <a:p>
            <a:r>
              <a:rPr lang="en-AU" dirty="0"/>
              <a:t>B. AI system</a:t>
            </a:r>
          </a:p>
          <a:p>
            <a:r>
              <a:rPr lang="en-AU" dirty="0"/>
              <a:t>C. Design inputs</a:t>
            </a:r>
          </a:p>
          <a:p>
            <a:r>
              <a:rPr lang="en-AU" dirty="0"/>
              <a:t>D. HMI</a:t>
            </a:r>
          </a:p>
          <a:p>
            <a:r>
              <a:rPr lang="en-AU" dirty="0"/>
              <a:t>E. AI Use Inputs</a:t>
            </a:r>
          </a:p>
          <a:p>
            <a:r>
              <a:rPr lang="en-AU" dirty="0"/>
              <a:t>F. AI Use Outputs</a:t>
            </a:r>
          </a:p>
          <a:p>
            <a:r>
              <a:rPr lang="en-AU" dirty="0"/>
              <a:t>G. Object of AI Action</a:t>
            </a:r>
          </a:p>
          <a:p>
            <a:r>
              <a:rPr lang="en-AU" dirty="0"/>
              <a:t>H. Use case environment</a:t>
            </a:r>
          </a:p>
          <a:p>
            <a:r>
              <a:rPr lang="en-AU" dirty="0"/>
              <a:t>I. System of control</a:t>
            </a:r>
          </a:p>
          <a:p>
            <a:endParaRPr lang="en-US" dirty="0"/>
          </a:p>
        </p:txBody>
      </p:sp>
    </p:spTree>
    <p:extLst>
      <p:ext uri="{BB962C8B-B14F-4D97-AF65-F5344CB8AC3E}">
        <p14:creationId xmlns:p14="http://schemas.microsoft.com/office/powerpoint/2010/main" val="73393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Why Responsible AI for Defence (RAID)?</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559618"/>
            <a:ext cx="10263554" cy="5082886"/>
          </a:xfrm>
        </p:spPr>
        <p:txBody>
          <a:bodyPr>
            <a:normAutofit/>
          </a:bodyPr>
          <a:lstStyle/>
          <a:p>
            <a:pPr fontAlgn="base">
              <a:lnSpc>
                <a:spcPct val="100000"/>
              </a:lnSpc>
              <a:spcBef>
                <a:spcPts val="600"/>
              </a:spcBef>
              <a:spcAft>
                <a:spcPts val="600"/>
              </a:spcAft>
            </a:pPr>
            <a:r>
              <a:rPr lang="en-GB" sz="1600" dirty="0"/>
              <a:t>The Commonwealth Government Blueprint and Action Plan for Critical Technologies* identifies the need for Government to promote and protect new and emerging technology, such as AI, that are fundamental to Australia’s national security.  It pledges Government will work to determine where policy gaps exist or may emerge to ensure policy actions remain fit for purpose as new challenges materialise. These strategic framework documents enable enhanced cooperation with Australia’s closest allies on critical technologies. There is a need for any Australian approach to legal and ethical AI to complement, or preferably, enhance our interoperability with partners who share common principles for ethical AI.</a:t>
            </a:r>
            <a:endParaRPr lang="en-AU" sz="1600" dirty="0"/>
          </a:p>
          <a:p>
            <a:pPr fontAlgn="base">
              <a:lnSpc>
                <a:spcPct val="100000"/>
              </a:lnSpc>
              <a:spcBef>
                <a:spcPts val="600"/>
              </a:spcBef>
              <a:spcAft>
                <a:spcPts val="600"/>
              </a:spcAft>
            </a:pPr>
            <a:r>
              <a:rPr lang="en-GB" sz="1600" dirty="0"/>
              <a:t>Government initiatives and industry developments coincide with the release of the ADF's philosophical doctrine ‘Military Ethics’. As foundational doctrine, it reinforces the centrality of ethical conduct to the ADF’s moral authority. Technology can enable responsible decision making and mitigate ethical risks. It recognises that evolving technologies, including AI, raise ‘deeply challenging ethical dimensions’.^</a:t>
            </a:r>
            <a:endParaRPr lang="en-AU" sz="1600" dirty="0"/>
          </a:p>
          <a:p>
            <a:pPr fontAlgn="base">
              <a:lnSpc>
                <a:spcPct val="100000"/>
              </a:lnSpc>
              <a:spcBef>
                <a:spcPts val="600"/>
              </a:spcBef>
              <a:spcAft>
                <a:spcPts val="600"/>
              </a:spcAft>
            </a:pPr>
            <a:r>
              <a:rPr lang="en-AU" sz="1600" dirty="0"/>
              <a:t>Contemporary national and international best practice highlights the importance of addressing ethical and legal risk early in the design of AI capabilities. Australia’s 2021 AI Action Plan** aims to progress the implementation of Australia’s AI Ethics Principles. These Principles are designed to ensure AI is safe, secure and reliable. Similarly, our closest allies, including the US, UK and Canada, are implementing plans for responsible military AI.</a:t>
            </a:r>
          </a:p>
        </p:txBody>
      </p:sp>
    </p:spTree>
    <p:extLst>
      <p:ext uri="{BB962C8B-B14F-4D97-AF65-F5344CB8AC3E}">
        <p14:creationId xmlns:p14="http://schemas.microsoft.com/office/powerpoint/2010/main" val="311527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A.1.A. The </a:t>
            </a:r>
            <a:r>
              <a:rPr lang="en-US" b="1" i="1"/>
              <a:t>components</a:t>
            </a:r>
            <a:r>
              <a:rPr lang="en-US"/>
              <a:t> of responsible AI - </a:t>
            </a:r>
            <a:r>
              <a:rPr lang="en-US" b="1" i="1"/>
              <a:t>AI</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85000" lnSpcReduction="20000"/>
          </a:bodyPr>
          <a:lstStyle/>
          <a:p>
            <a:r>
              <a:rPr lang="en-AU" dirty="0"/>
              <a:t>The AI is the computational component of the system and the parts that make up the AI system. This is the software, hardware and platform that the AI operates. </a:t>
            </a:r>
          </a:p>
          <a:p>
            <a:r>
              <a:rPr lang="en-AU" dirty="0"/>
              <a:t>It refers to the software process by which the information is analysed, whether it be via a convolutional neural network, rules-based, reactive, limited memory or theory of mind or self-aware.</a:t>
            </a:r>
          </a:p>
          <a:p>
            <a:r>
              <a:rPr lang="en-AU" dirty="0"/>
              <a:t>It also includes the broader design of the AI capability, which consists of the design approach to its software, hardware and associated platform. That is, the AI is the computational component, but it is attached to a physical capability – whether that be a computer screen that provides the output data for a human to read, or a platform that is physical moved or changed as a result of the AI output. </a:t>
            </a:r>
          </a:p>
          <a:p>
            <a:pPr marL="0" indent="0">
              <a:buNone/>
            </a:pPr>
            <a:endParaRPr lang="en-AU" dirty="0"/>
          </a:p>
          <a:p>
            <a:endParaRPr lang="en-US" dirty="0"/>
          </a:p>
        </p:txBody>
      </p:sp>
    </p:spTree>
    <p:extLst>
      <p:ext uri="{BB962C8B-B14F-4D97-AF65-F5344CB8AC3E}">
        <p14:creationId xmlns:p14="http://schemas.microsoft.com/office/powerpoint/2010/main" val="58307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A.1.B. The </a:t>
            </a:r>
            <a:r>
              <a:rPr lang="en-US" b="1" i="1" dirty="0"/>
              <a:t>components</a:t>
            </a:r>
            <a:r>
              <a:rPr lang="en-US" dirty="0"/>
              <a:t> of responsible AI – </a:t>
            </a:r>
            <a:r>
              <a:rPr lang="en-US" b="1" i="1" dirty="0"/>
              <a:t>Design inputs</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85000" lnSpcReduction="10000"/>
          </a:bodyPr>
          <a:lstStyle/>
          <a:p>
            <a:r>
              <a:rPr lang="en-AU"/>
              <a:t>This component describes the processes of design of the AI capability. </a:t>
            </a:r>
          </a:p>
          <a:p>
            <a:r>
              <a:rPr lang="en-AU"/>
              <a:t>It addresses the systems engineering of the AI capability, and the testing, evaluation, validation and verification processes applied to the AI capability as it is designed.</a:t>
            </a:r>
          </a:p>
          <a:p>
            <a:r>
              <a:rPr lang="en-AU"/>
              <a:t>This component includes an assessment of the input data for the design and training of the AI capability (as compared to AI Use Input which deals with the input data when in use).</a:t>
            </a:r>
          </a:p>
          <a:p>
            <a:r>
              <a:rPr lang="en-AU"/>
              <a:t>It also includes the broader design of the AI capability, which consists of the design approach to its software, hardware and associated platform.</a:t>
            </a:r>
          </a:p>
          <a:p>
            <a:endParaRPr lang="en-AU"/>
          </a:p>
          <a:p>
            <a:endParaRPr lang="en-US"/>
          </a:p>
        </p:txBody>
      </p:sp>
    </p:spTree>
    <p:extLst>
      <p:ext uri="{BB962C8B-B14F-4D97-AF65-F5344CB8AC3E}">
        <p14:creationId xmlns:p14="http://schemas.microsoft.com/office/powerpoint/2010/main" val="24235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A.1.C. The </a:t>
            </a:r>
            <a:r>
              <a:rPr lang="en-US" b="1" i="1" dirty="0"/>
              <a:t>components</a:t>
            </a:r>
            <a:r>
              <a:rPr lang="en-US" dirty="0"/>
              <a:t> of responsible AI - </a:t>
            </a:r>
            <a:r>
              <a:rPr lang="en-US" b="1" i="1" dirty="0"/>
              <a:t>HMI</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lnSpcReduction="10000"/>
          </a:bodyPr>
          <a:lstStyle/>
          <a:p>
            <a:r>
              <a:rPr lang="en-AU"/>
              <a:t>The Human Machine Interaction (HMI) is the component that describes how the human operators engage with the AI capability. </a:t>
            </a:r>
          </a:p>
          <a:p>
            <a:r>
              <a:rPr lang="en-AU"/>
              <a:t>It describes how they can control the capability and the interface system of the AI capability. </a:t>
            </a:r>
          </a:p>
          <a:p>
            <a:r>
              <a:rPr lang="en-AU"/>
              <a:t>This component addresses the physical interaction, the software controls that are available to the human operators, and the physiological and psychological interface between human and machine.</a:t>
            </a:r>
          </a:p>
          <a:p>
            <a:endParaRPr lang="en-US"/>
          </a:p>
        </p:txBody>
      </p:sp>
    </p:spTree>
    <p:extLst>
      <p:ext uri="{BB962C8B-B14F-4D97-AF65-F5344CB8AC3E}">
        <p14:creationId xmlns:p14="http://schemas.microsoft.com/office/powerpoint/2010/main" val="857973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A.1.D. The </a:t>
            </a:r>
            <a:r>
              <a:rPr lang="en-US" b="1" i="1" dirty="0"/>
              <a:t>components</a:t>
            </a:r>
            <a:r>
              <a:rPr lang="en-US" dirty="0"/>
              <a:t> of responsible AI – </a:t>
            </a:r>
            <a:r>
              <a:rPr lang="en-US" b="1" i="1" dirty="0"/>
              <a:t>AI Use Inputs</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r>
              <a:rPr lang="en-AU"/>
              <a:t>The AI Use Inputs is the data that is fed into the AI capability for it to undertake its computation process when in operation.</a:t>
            </a:r>
          </a:p>
          <a:p>
            <a:r>
              <a:rPr lang="en-AU"/>
              <a:t>This includes the algorithm itself (as the instructions to the AI) when in use, as well as source data that is analysed by the AI capability to produce its analysis.</a:t>
            </a:r>
          </a:p>
          <a:p>
            <a:endParaRPr lang="en-AU"/>
          </a:p>
          <a:p>
            <a:endParaRPr lang="en-US"/>
          </a:p>
        </p:txBody>
      </p:sp>
    </p:spTree>
    <p:extLst>
      <p:ext uri="{BB962C8B-B14F-4D97-AF65-F5344CB8AC3E}">
        <p14:creationId xmlns:p14="http://schemas.microsoft.com/office/powerpoint/2010/main" val="3911623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A.1.E. The </a:t>
            </a:r>
            <a:r>
              <a:rPr lang="en-US" b="1" i="1" dirty="0"/>
              <a:t>components</a:t>
            </a:r>
            <a:r>
              <a:rPr lang="en-US" dirty="0"/>
              <a:t> of responsible AI – </a:t>
            </a:r>
            <a:r>
              <a:rPr lang="en-US" b="1" i="1" dirty="0"/>
              <a:t>AI Use Outputs</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r>
              <a:rPr lang="en-AU"/>
              <a:t>The AI Use Outputs are those outcomes that result from the AI computational process.</a:t>
            </a:r>
          </a:p>
          <a:p>
            <a:r>
              <a:rPr lang="en-AU"/>
              <a:t>This is the result of the data analysis that is undertaken by the AI capability.</a:t>
            </a:r>
          </a:p>
          <a:p>
            <a:r>
              <a:rPr lang="en-AU"/>
              <a:t>Whether a recommendation for a decision maker, or a summary of existing data, this output is then used within the system to influence an action that will affect the object of the AI action. </a:t>
            </a:r>
          </a:p>
          <a:p>
            <a:endParaRPr lang="en-US"/>
          </a:p>
        </p:txBody>
      </p:sp>
    </p:spTree>
    <p:extLst>
      <p:ext uri="{BB962C8B-B14F-4D97-AF65-F5344CB8AC3E}">
        <p14:creationId xmlns:p14="http://schemas.microsoft.com/office/powerpoint/2010/main" val="3102047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A.1.F. The </a:t>
            </a:r>
            <a:r>
              <a:rPr lang="en-US" b="1" i="1" dirty="0"/>
              <a:t>components</a:t>
            </a:r>
            <a:r>
              <a:rPr lang="en-US" dirty="0"/>
              <a:t> of responsible AI – </a:t>
            </a:r>
            <a:r>
              <a:rPr lang="en-US" b="1" i="1" dirty="0"/>
              <a:t>Object of AI action</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a:lnSpc>
                <a:spcPct val="100000"/>
              </a:lnSpc>
            </a:pPr>
            <a:r>
              <a:rPr lang="en-US"/>
              <a:t>The Object of AI Action is the thing or process that is affected by the AI. It is the object that the AI is designed to influence as a result of its computational process.</a:t>
            </a:r>
            <a:endParaRPr lang="en-AU"/>
          </a:p>
          <a:p>
            <a:pPr>
              <a:lnSpc>
                <a:spcPct val="100000"/>
              </a:lnSpc>
            </a:pPr>
            <a:r>
              <a:rPr lang="en-US"/>
              <a:t>It is not the operator of the AI, but rather the person or thing that the decision or algorithmic process is designed to </a:t>
            </a:r>
            <a:r>
              <a:rPr lang="en-US" err="1"/>
              <a:t>analyse</a:t>
            </a:r>
            <a:r>
              <a:rPr lang="en-US"/>
              <a:t> or assess. It may be a person, for example, in the case of an AI capability that is designed to undertake surveillance, it could be property, or it could be data.  </a:t>
            </a:r>
            <a:endParaRPr lang="en-AU"/>
          </a:p>
        </p:txBody>
      </p:sp>
    </p:spTree>
    <p:extLst>
      <p:ext uri="{BB962C8B-B14F-4D97-AF65-F5344CB8AC3E}">
        <p14:creationId xmlns:p14="http://schemas.microsoft.com/office/powerpoint/2010/main" val="4159638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A.1.G. The </a:t>
            </a:r>
            <a:r>
              <a:rPr lang="en-US" b="1" i="1" dirty="0"/>
              <a:t>components</a:t>
            </a:r>
            <a:r>
              <a:rPr lang="en-US" dirty="0"/>
              <a:t> of responsible AI – </a:t>
            </a:r>
            <a:r>
              <a:rPr lang="en-US" b="1" i="1" dirty="0"/>
              <a:t>Use case environment</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92500" lnSpcReduction="20000"/>
          </a:bodyPr>
          <a:lstStyle/>
          <a:p>
            <a:r>
              <a:rPr lang="en-US"/>
              <a:t>The use case environment is the location in which the AI operates.</a:t>
            </a:r>
          </a:p>
          <a:p>
            <a:r>
              <a:rPr lang="en-US"/>
              <a:t>The use case environment sits within the system of controls as a whole.</a:t>
            </a:r>
          </a:p>
          <a:p>
            <a:r>
              <a:rPr lang="en-US"/>
              <a:t>There may be multiple use case environments for on AI capability, however, individual assessments must be made in respect of each use case environment.</a:t>
            </a:r>
          </a:p>
          <a:p>
            <a:r>
              <a:rPr lang="en-US"/>
              <a:t>It includes an assessment of the military domain in which the capability will be fielded, given different operating environments result in different legal and ethical considerations in the use of an AI capability.</a:t>
            </a:r>
          </a:p>
          <a:p>
            <a:endParaRPr lang="en-US"/>
          </a:p>
        </p:txBody>
      </p:sp>
    </p:spTree>
    <p:extLst>
      <p:ext uri="{BB962C8B-B14F-4D97-AF65-F5344CB8AC3E}">
        <p14:creationId xmlns:p14="http://schemas.microsoft.com/office/powerpoint/2010/main" val="923699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A.1.H. The </a:t>
            </a:r>
            <a:r>
              <a:rPr lang="en-US" b="1" i="1" dirty="0"/>
              <a:t>components</a:t>
            </a:r>
            <a:r>
              <a:rPr lang="en-US" dirty="0"/>
              <a:t> of responsible AI – </a:t>
            </a:r>
            <a:r>
              <a:rPr lang="en-US" b="1" i="1" dirty="0"/>
              <a:t>System of control</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77500" lnSpcReduction="20000"/>
          </a:bodyPr>
          <a:lstStyle/>
          <a:p>
            <a:r>
              <a:rPr lang="en-US" dirty="0"/>
              <a:t>The system of control describes the broader Defence system within which the AI will operate. </a:t>
            </a:r>
          </a:p>
          <a:p>
            <a:r>
              <a:rPr lang="en-US" dirty="0"/>
              <a:t>It describes the systems, processes and authorities that are in place across the lifecycle of use and in-service deployment and disposal of an AI capability. </a:t>
            </a:r>
          </a:p>
          <a:p>
            <a:r>
              <a:rPr lang="en-US" dirty="0"/>
              <a:t>It is reflective of Australia’s ‘system of controls’ which provide a layered approach to the control mechanisms and processes that control how an AI capability will be used. </a:t>
            </a:r>
          </a:p>
          <a:p>
            <a:r>
              <a:rPr lang="en-US" dirty="0"/>
              <a:t>It also includes analysis of how the AI capability integrates within the system. System integration considers internal and external connectivity, data pathways, and the physical integration of the AI componentry. This analysis is considered closely with the HMI component when it analyses the human-machine interface. </a:t>
            </a:r>
          </a:p>
        </p:txBody>
      </p:sp>
    </p:spTree>
    <p:extLst>
      <p:ext uri="{BB962C8B-B14F-4D97-AF65-F5344CB8AC3E}">
        <p14:creationId xmlns:p14="http://schemas.microsoft.com/office/powerpoint/2010/main" val="2651065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A.2. The </a:t>
            </a:r>
            <a:r>
              <a:rPr lang="en-US" b="1" i="1"/>
              <a:t>elements</a:t>
            </a:r>
            <a:r>
              <a:rPr lang="en-US"/>
              <a:t> of responsible AI</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sz="half" idx="1"/>
          </p:nvPr>
        </p:nvSpPr>
        <p:spPr/>
        <p:txBody>
          <a:bodyPr>
            <a:normAutofit/>
          </a:bodyPr>
          <a:lstStyle/>
          <a:p>
            <a:r>
              <a:rPr lang="en-US" dirty="0"/>
              <a:t>1. Responsible</a:t>
            </a:r>
          </a:p>
          <a:p>
            <a:r>
              <a:rPr lang="en-US" dirty="0"/>
              <a:t>2. Accountable</a:t>
            </a:r>
          </a:p>
          <a:p>
            <a:r>
              <a:rPr lang="en-US" dirty="0"/>
              <a:t>3. Understandable</a:t>
            </a:r>
          </a:p>
          <a:p>
            <a:r>
              <a:rPr lang="en-US" dirty="0"/>
              <a:t>4. Explainable</a:t>
            </a:r>
          </a:p>
          <a:p>
            <a:r>
              <a:rPr lang="en-US" dirty="0"/>
              <a:t>5. Reviewable</a:t>
            </a:r>
          </a:p>
          <a:p>
            <a:r>
              <a:rPr lang="en-US" dirty="0"/>
              <a:t>6. Reliable</a:t>
            </a:r>
          </a:p>
          <a:p>
            <a:endParaRPr lang="en-US" dirty="0"/>
          </a:p>
        </p:txBody>
      </p:sp>
      <p:sp>
        <p:nvSpPr>
          <p:cNvPr id="4" name="Content Placeholder 3">
            <a:extLst>
              <a:ext uri="{FF2B5EF4-FFF2-40B4-BE49-F238E27FC236}">
                <a16:creationId xmlns:a16="http://schemas.microsoft.com/office/drawing/2014/main" id="{8C31CBCF-E39D-E3FF-09F6-2B9355355EDA}"/>
              </a:ext>
            </a:extLst>
          </p:cNvPr>
          <p:cNvSpPr>
            <a:spLocks noGrp="1"/>
          </p:cNvSpPr>
          <p:nvPr>
            <p:ph sz="half" idx="2"/>
          </p:nvPr>
        </p:nvSpPr>
        <p:spPr/>
        <p:txBody>
          <a:bodyPr/>
          <a:lstStyle/>
          <a:p>
            <a:r>
              <a:rPr lang="en-US" dirty="0"/>
              <a:t>7. Predictable</a:t>
            </a:r>
          </a:p>
          <a:p>
            <a:r>
              <a:rPr lang="en-US" dirty="0"/>
              <a:t>8. Compliant</a:t>
            </a:r>
          </a:p>
          <a:p>
            <a:r>
              <a:rPr lang="en-US" dirty="0"/>
              <a:t>9. Controllable</a:t>
            </a:r>
          </a:p>
          <a:p>
            <a:r>
              <a:rPr lang="en-US" dirty="0"/>
              <a:t>10. Integrated</a:t>
            </a:r>
          </a:p>
          <a:p>
            <a:r>
              <a:rPr lang="en-US" dirty="0"/>
              <a:t>11. Safe</a:t>
            </a:r>
          </a:p>
          <a:p>
            <a:r>
              <a:rPr lang="en-US" dirty="0"/>
              <a:t>12. Secure</a:t>
            </a:r>
          </a:p>
          <a:p>
            <a:pPr marL="0" indent="0">
              <a:buNone/>
            </a:pPr>
            <a:endParaRPr lang="en-US" dirty="0"/>
          </a:p>
          <a:p>
            <a:endParaRPr lang="en-US" dirty="0"/>
          </a:p>
        </p:txBody>
      </p:sp>
    </p:spTree>
    <p:extLst>
      <p:ext uri="{BB962C8B-B14F-4D97-AF65-F5344CB8AC3E}">
        <p14:creationId xmlns:p14="http://schemas.microsoft.com/office/powerpoint/2010/main" val="717809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A.2.1. The first </a:t>
            </a:r>
            <a:r>
              <a:rPr lang="en-US" b="1" i="1"/>
              <a:t>element</a:t>
            </a:r>
            <a:r>
              <a:rPr lang="en-US"/>
              <a:t> of responsible AI - </a:t>
            </a:r>
            <a:r>
              <a:rPr lang="en-US" b="1" i="1"/>
              <a:t>responsible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responsibility</a:t>
            </a:r>
            <a:r>
              <a:rPr lang="en-US" dirty="0"/>
              <a:t>? </a:t>
            </a:r>
          </a:p>
          <a:p>
            <a:endParaRPr lang="en-US" dirty="0"/>
          </a:p>
          <a:p>
            <a:pPr marL="228600"/>
            <a:r>
              <a:rPr lang="en-AU" sz="2400" i="1" dirty="0">
                <a:effectLst/>
                <a:ea typeface="Calibri" panose="020F0502020204030204" pitchFamily="34" charset="0"/>
              </a:rPr>
              <a:t>Human beings should exercise appropriate levels of judgment and care; and remain responsible for the development, deployment, use, and outcomes and consequences of AI systems</a:t>
            </a:r>
            <a:r>
              <a:rPr lang="en-AU" sz="2400" i="1"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2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Commitment to the law and to ethics</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a:xfrm>
            <a:off x="838200" y="1562793"/>
            <a:ext cx="10515600" cy="4181515"/>
          </a:xfrm>
        </p:spPr>
        <p:txBody>
          <a:bodyPr vert="horz" lIns="91440" tIns="45720" rIns="91440" bIns="45720" rtlCol="0">
            <a:normAutofit fontScale="62500" lnSpcReduction="20000"/>
          </a:bodyPr>
          <a:lstStyle/>
          <a:p>
            <a:pPr>
              <a:lnSpc>
                <a:spcPct val="120000"/>
              </a:lnSpc>
              <a:spcBef>
                <a:spcPts val="600"/>
              </a:spcBef>
              <a:spcAft>
                <a:spcPts val="600"/>
              </a:spcAft>
            </a:pPr>
            <a:r>
              <a:rPr lang="en-AU" dirty="0"/>
              <a:t>Laws give practical effect to ethical principles and create mechanisms for enforceability and accountability.</a:t>
            </a:r>
          </a:p>
          <a:p>
            <a:pPr>
              <a:lnSpc>
                <a:spcPct val="120000"/>
              </a:lnSpc>
              <a:spcBef>
                <a:spcPts val="600"/>
              </a:spcBef>
              <a:spcAft>
                <a:spcPts val="600"/>
              </a:spcAft>
            </a:pPr>
            <a:r>
              <a:rPr lang="en-US" dirty="0"/>
              <a:t>Ethics refers to moral principles or standards of acceptable behaviour by which any particular person is guided. Ethics compels us to ask, ‘Is it the right thing to do?’. </a:t>
            </a:r>
            <a:endParaRPr lang="en-AU" dirty="0"/>
          </a:p>
          <a:p>
            <a:pPr>
              <a:lnSpc>
                <a:spcPct val="120000"/>
              </a:lnSpc>
              <a:spcBef>
                <a:spcPts val="600"/>
              </a:spcBef>
              <a:spcAft>
                <a:spcPts val="600"/>
              </a:spcAft>
            </a:pPr>
            <a:r>
              <a:rPr lang="en-AU" dirty="0"/>
              <a:t>Defence and the ADF are responsible to the Australian government and the Australian people to conduct their activities in a lawful and ethical manner. This responsibility includes ensuring appropriate consideration of lawful, ethical  and safety risks arising from the design, development, acquisition and use of AI capability by Defence and the ADF. </a:t>
            </a:r>
          </a:p>
          <a:p>
            <a:pPr>
              <a:lnSpc>
                <a:spcPct val="120000"/>
              </a:lnSpc>
              <a:spcBef>
                <a:spcPts val="600"/>
              </a:spcBef>
              <a:spcAft>
                <a:spcPts val="600"/>
              </a:spcAft>
            </a:pPr>
            <a:r>
              <a:rPr lang="en-AU" dirty="0"/>
              <a:t>AI is lawful when it is capable of performing its functions in compliance with its user’s legal obligations. </a:t>
            </a:r>
          </a:p>
          <a:p>
            <a:pPr>
              <a:lnSpc>
                <a:spcPct val="120000"/>
              </a:lnSpc>
              <a:spcBef>
                <a:spcPts val="600"/>
              </a:spcBef>
              <a:spcAft>
                <a:spcPts val="600"/>
              </a:spcAft>
            </a:pPr>
            <a:r>
              <a:rPr lang="en-AU" dirty="0"/>
              <a:t>Ethical AI is where the humans designing, developing or using AI, or the AI itself, are guided in their behaviour by moral principles or standards of acceptable behaviour.</a:t>
            </a:r>
          </a:p>
        </p:txBody>
      </p:sp>
    </p:spTree>
    <p:extLst>
      <p:ext uri="{BB962C8B-B14F-4D97-AF65-F5344CB8AC3E}">
        <p14:creationId xmlns:p14="http://schemas.microsoft.com/office/powerpoint/2010/main" val="1547692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A.2.2. The second </a:t>
            </a:r>
            <a:r>
              <a:rPr lang="en-US" b="1" i="1"/>
              <a:t>element</a:t>
            </a:r>
            <a:r>
              <a:rPr lang="en-US"/>
              <a:t> of responsible AI - </a:t>
            </a:r>
            <a:r>
              <a:rPr lang="en-US" b="1" i="1"/>
              <a:t>accountable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accountability</a:t>
            </a:r>
            <a:r>
              <a:rPr lang="en-US" dirty="0"/>
              <a:t>? </a:t>
            </a:r>
          </a:p>
          <a:p>
            <a:pPr marL="0" indent="0">
              <a:lnSpc>
                <a:spcPct val="150000"/>
              </a:lnSpc>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AU" sz="2400" i="1" dirty="0">
                <a:effectLst/>
                <a:ea typeface="Calibri" panose="020F0502020204030204" pitchFamily="34" charset="0"/>
              </a:rPr>
              <a:t>People responsible for the different phases of the AI system lifecycle should be identifiable and accountable for the outcomes of the AI systems, and human oversight of AI systems should be enabled.</a:t>
            </a:r>
            <a:endParaRPr lang="en-AU" sz="2400" dirty="0">
              <a:effectLst/>
              <a:ea typeface="Calibri" panose="020F0502020204030204" pitchFamily="34" charset="0"/>
            </a:endParaRPr>
          </a:p>
        </p:txBody>
      </p:sp>
    </p:spTree>
    <p:extLst>
      <p:ext uri="{BB962C8B-B14F-4D97-AF65-F5344CB8AC3E}">
        <p14:creationId xmlns:p14="http://schemas.microsoft.com/office/powerpoint/2010/main" val="216856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A.2.3. The third </a:t>
            </a:r>
            <a:r>
              <a:rPr lang="en-US" b="1" i="1" dirty="0"/>
              <a:t>element</a:t>
            </a:r>
            <a:r>
              <a:rPr lang="en-US" dirty="0"/>
              <a:t> of responsible AI - </a:t>
            </a:r>
            <a:r>
              <a:rPr lang="en-US" b="1" i="1" dirty="0"/>
              <a:t>understandable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understandability</a:t>
            </a:r>
            <a:r>
              <a:rPr lang="en-US" dirty="0"/>
              <a:t>? </a:t>
            </a:r>
          </a:p>
          <a:p>
            <a:pPr marL="0" indent="0">
              <a:buNone/>
            </a:pPr>
            <a:endParaRPr lang="en-US" dirty="0"/>
          </a:p>
          <a:p>
            <a:pPr marL="228600"/>
            <a:r>
              <a:rPr lang="en-AU" sz="2400" i="1" dirty="0">
                <a:effectLst/>
                <a:ea typeface="Calibri" panose="020F0502020204030204" pitchFamily="34" charset="0"/>
              </a:rPr>
              <a:t>AI-enabled systems, and their actions, decisions, behaviours, intention and predicated impact, must be appropriately understood by relevant individuals, with mechanisms to enable this understanding made an explicit part of system design. </a:t>
            </a:r>
            <a:endParaRPr lang="en-AU" sz="2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417454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A.2.4. The fourth </a:t>
            </a:r>
            <a:r>
              <a:rPr lang="en-US" b="1" i="1" dirty="0"/>
              <a:t>element</a:t>
            </a:r>
            <a:r>
              <a:rPr lang="en-US" dirty="0"/>
              <a:t> of responsible AI - </a:t>
            </a:r>
            <a:r>
              <a:rPr lang="en-US" b="1" i="1" dirty="0"/>
              <a:t>explainable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lstStyle/>
          <a:p>
            <a:pPr marL="0" indent="0">
              <a:buNone/>
            </a:pPr>
            <a:r>
              <a:rPr lang="en-US" dirty="0"/>
              <a:t>What is </a:t>
            </a:r>
            <a:r>
              <a:rPr lang="en-US" b="1" i="1" dirty="0"/>
              <a:t>explainable</a:t>
            </a:r>
            <a:r>
              <a:rPr lang="en-US" dirty="0"/>
              <a:t>?</a:t>
            </a:r>
          </a:p>
          <a:p>
            <a:pPr indent="0">
              <a:buNone/>
            </a:pPr>
            <a:endParaRPr lang="en-AU" sz="1800" dirty="0">
              <a:effectLst/>
              <a:ea typeface="Calibri" panose="020F0502020204030204" pitchFamily="34" charset="0"/>
            </a:endParaRPr>
          </a:p>
          <a:p>
            <a:pPr marL="228600"/>
            <a:r>
              <a:rPr lang="en-AU" sz="2400" i="1" dirty="0">
                <a:effectLst/>
                <a:ea typeface="Calibri" panose="020F0502020204030204" pitchFamily="34" charset="0"/>
              </a:rPr>
              <a:t>For any given use of the AI, the operation, the output, and the impact are intelligible.</a:t>
            </a:r>
            <a:endParaRPr lang="en-AU" sz="2400" dirty="0">
              <a:effectLst/>
              <a:ea typeface="Calibri" panose="020F0502020204030204" pitchFamily="34" charset="0"/>
            </a:endParaRPr>
          </a:p>
        </p:txBody>
      </p:sp>
    </p:spTree>
    <p:extLst>
      <p:ext uri="{BB962C8B-B14F-4D97-AF65-F5344CB8AC3E}">
        <p14:creationId xmlns:p14="http://schemas.microsoft.com/office/powerpoint/2010/main" val="228307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A.2.5. The fifth </a:t>
            </a:r>
            <a:r>
              <a:rPr lang="en-US" b="1" i="1" dirty="0"/>
              <a:t>element</a:t>
            </a:r>
            <a:r>
              <a:rPr lang="en-US" dirty="0"/>
              <a:t> of responsible AI - </a:t>
            </a:r>
            <a:r>
              <a:rPr lang="en-US" b="1" i="1" dirty="0"/>
              <a:t>reviewable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reviewability</a:t>
            </a:r>
            <a:r>
              <a:rPr lang="en-US" dirty="0"/>
              <a:t>? </a:t>
            </a:r>
          </a:p>
          <a:p>
            <a:pPr marL="0" indent="0">
              <a:buNone/>
            </a:pPr>
            <a:endParaRPr lang="en-US" dirty="0"/>
          </a:p>
          <a:p>
            <a:pPr marL="228600"/>
            <a:r>
              <a:rPr lang="en-AU" sz="2400" i="1" dirty="0">
                <a:effectLst/>
                <a:ea typeface="Calibri" panose="020F0502020204030204" pitchFamily="34" charset="0"/>
              </a:rPr>
              <a:t>When AI functionality is exercised the relevant aspects of the exercise of that functionality must be discoverable, recordable; and then capable of being audited to determine if AI functionality operated as intended when it was engaged</a:t>
            </a:r>
            <a:r>
              <a:rPr lang="en-AU" sz="2400" i="1" dirty="0">
                <a:effectLst/>
                <a:latin typeface="Calibri" panose="020F0502020204030204" pitchFamily="34" charset="0"/>
                <a:ea typeface="Calibri" panose="020F0502020204030204" pitchFamily="34" charset="0"/>
                <a:cs typeface="Times New Roman" panose="02020603050405020304" pitchFamily="18" charset="0"/>
              </a:rPr>
              <a: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450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A.2.6. The sixth </a:t>
            </a:r>
            <a:r>
              <a:rPr lang="en-US" b="1" i="1" dirty="0"/>
              <a:t>element</a:t>
            </a:r>
            <a:r>
              <a:rPr lang="en-US" dirty="0"/>
              <a:t> of responsible AI - </a:t>
            </a:r>
            <a:r>
              <a:rPr lang="en-US" b="1" i="1" dirty="0"/>
              <a:t>reliable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reliability</a:t>
            </a:r>
            <a:r>
              <a:rPr lang="en-US" dirty="0"/>
              <a:t>?</a:t>
            </a:r>
          </a:p>
          <a:p>
            <a:pPr marL="0" indent="0">
              <a:buNone/>
            </a:pPr>
            <a:endParaRPr lang="en-US" dirty="0"/>
          </a:p>
          <a:p>
            <a:pPr marL="228600"/>
            <a:r>
              <a:rPr lang="en-AU" sz="2400" i="1" dirty="0">
                <a:effectLst/>
                <a:ea typeface="Calibri" panose="020F0502020204030204" pitchFamily="34" charset="0"/>
              </a:rPr>
              <a:t>AI systems and their algorithms should reliably operate consistently in accordance with their intended purpose and explicit, defined use cases. Reliability is the extent to which a system does or does not fail.</a:t>
            </a:r>
            <a:endParaRPr lang="en-AU" sz="2400" dirty="0">
              <a:effectLst/>
              <a:ea typeface="Calibri" panose="020F0502020204030204" pitchFamily="34" charset="0"/>
            </a:endParaRPr>
          </a:p>
        </p:txBody>
      </p:sp>
    </p:spTree>
    <p:extLst>
      <p:ext uri="{BB962C8B-B14F-4D97-AF65-F5344CB8AC3E}">
        <p14:creationId xmlns:p14="http://schemas.microsoft.com/office/powerpoint/2010/main" val="1191271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A.2.7. The seventh </a:t>
            </a:r>
            <a:r>
              <a:rPr lang="en-US" b="1" i="1" dirty="0"/>
              <a:t>element</a:t>
            </a:r>
            <a:r>
              <a:rPr lang="en-US" dirty="0"/>
              <a:t> of responsible AI - </a:t>
            </a:r>
            <a:r>
              <a:rPr lang="en-US" b="1" i="1" dirty="0"/>
              <a:t>predictable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predictability</a:t>
            </a:r>
            <a:r>
              <a:rPr lang="en-US" dirty="0"/>
              <a:t>? </a:t>
            </a:r>
          </a:p>
          <a:p>
            <a:pPr marL="0" indent="0">
              <a:buNone/>
            </a:pPr>
            <a:endParaRPr lang="en-US" dirty="0"/>
          </a:p>
          <a:p>
            <a:pPr marL="228600"/>
            <a:r>
              <a:rPr lang="en-AU" sz="2400" i="1" dirty="0">
                <a:effectLst/>
                <a:ea typeface="Calibri" panose="020F0502020204030204" pitchFamily="34" charset="0"/>
              </a:rPr>
              <a:t>The actions and effects of the operation of the AI capability should be anticipated and intended.</a:t>
            </a:r>
            <a:endParaRPr lang="en-AU" sz="2400" dirty="0">
              <a:effectLst/>
              <a:ea typeface="Calibri" panose="020F0502020204030204" pitchFamily="34" charset="0"/>
            </a:endParaRPr>
          </a:p>
        </p:txBody>
      </p:sp>
    </p:spTree>
    <p:extLst>
      <p:ext uri="{BB962C8B-B14F-4D97-AF65-F5344CB8AC3E}">
        <p14:creationId xmlns:p14="http://schemas.microsoft.com/office/powerpoint/2010/main" val="2481979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A.2.8. The eighth </a:t>
            </a:r>
            <a:r>
              <a:rPr lang="en-US" b="1" i="1"/>
              <a:t>element</a:t>
            </a:r>
            <a:r>
              <a:rPr lang="en-US"/>
              <a:t> of responsible AI - </a:t>
            </a:r>
            <a:r>
              <a:rPr lang="en-US" b="1" i="1"/>
              <a:t>compliant</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compliance</a:t>
            </a:r>
            <a:r>
              <a:rPr lang="en-US" dirty="0"/>
              <a:t>? </a:t>
            </a:r>
          </a:p>
          <a:p>
            <a:pPr marL="0" indent="0">
              <a:buNone/>
            </a:pPr>
            <a:endParaRPr lang="en-US" dirty="0"/>
          </a:p>
          <a:p>
            <a:pPr marL="228600"/>
            <a:r>
              <a:rPr lang="en-AU" sz="2400" i="1" dirty="0">
                <a:effectLst/>
                <a:ea typeface="Calibri" panose="020F0502020204030204" pitchFamily="34" charset="0"/>
              </a:rPr>
              <a:t>The activation and operation of the AI capability must be compliant with the applicable law, ethics, the governance framework, and the broader system of control.</a:t>
            </a:r>
            <a:endParaRPr lang="en-AU" sz="2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765073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A.2.9. The ninth </a:t>
            </a:r>
            <a:r>
              <a:rPr lang="en-US" b="1" i="1" dirty="0"/>
              <a:t>element</a:t>
            </a:r>
            <a:r>
              <a:rPr lang="en-US" dirty="0"/>
              <a:t> of responsible AI - </a:t>
            </a:r>
            <a:r>
              <a:rPr lang="en-US" b="1" i="1" dirty="0"/>
              <a:t>controllable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controllability</a:t>
            </a:r>
            <a:r>
              <a:rPr lang="en-US" dirty="0"/>
              <a:t>? </a:t>
            </a:r>
          </a:p>
          <a:p>
            <a:pPr marL="0" indent="0">
              <a:buNone/>
            </a:pPr>
            <a:endParaRPr lang="en-US" dirty="0"/>
          </a:p>
          <a:p>
            <a:r>
              <a:rPr lang="en-AU" sz="2400" i="1" dirty="0">
                <a:effectLst/>
                <a:ea typeface="Calibri" panose="020F0502020204030204" pitchFamily="34" charset="0"/>
              </a:rPr>
              <a:t>The AI must operate within a responsible chain of human command and control and be capable of human influence as designed. </a:t>
            </a:r>
            <a:endParaRPr lang="en-AU" sz="2400" dirty="0">
              <a:effectLst/>
              <a:ea typeface="Calibri" panose="020F0502020204030204" pitchFamily="34" charset="0"/>
            </a:endParaRPr>
          </a:p>
          <a:p>
            <a:endParaRPr lang="en-AU" dirty="0">
              <a:highlight>
                <a:srgbClr val="FFFF00"/>
              </a:highlight>
            </a:endParaRPr>
          </a:p>
        </p:txBody>
      </p:sp>
    </p:spTree>
    <p:extLst>
      <p:ext uri="{BB962C8B-B14F-4D97-AF65-F5344CB8AC3E}">
        <p14:creationId xmlns:p14="http://schemas.microsoft.com/office/powerpoint/2010/main" val="2138816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A.2.10. The tenth </a:t>
            </a:r>
            <a:r>
              <a:rPr lang="en-US" b="1" i="1" dirty="0"/>
              <a:t>element</a:t>
            </a:r>
            <a:r>
              <a:rPr lang="en-US" dirty="0"/>
              <a:t> of responsible AI - </a:t>
            </a:r>
            <a:r>
              <a:rPr lang="en-US" b="1" i="1" dirty="0"/>
              <a:t>integrated</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ability to integrate</a:t>
            </a:r>
            <a:r>
              <a:rPr lang="en-US" dirty="0"/>
              <a:t>? </a:t>
            </a:r>
          </a:p>
          <a:p>
            <a:pPr marL="0" indent="0">
              <a:buNone/>
            </a:pPr>
            <a:endParaRPr lang="en-US" dirty="0"/>
          </a:p>
          <a:p>
            <a:pPr marL="228600"/>
            <a:r>
              <a:rPr lang="en-AU" sz="2400" i="1" dirty="0">
                <a:effectLst/>
                <a:ea typeface="Calibri" panose="020F0502020204030204" pitchFamily="34" charset="0"/>
              </a:rPr>
              <a:t>The ability of the AI to integrate into the AI capability, any system it controls or supports, into the HMI, and into the broader system of control.</a:t>
            </a:r>
            <a:endParaRPr lang="en-AU" sz="2400" dirty="0">
              <a:effectLst/>
              <a:ea typeface="Calibri" panose="020F0502020204030204" pitchFamily="34" charset="0"/>
            </a:endParaRPr>
          </a:p>
        </p:txBody>
      </p:sp>
    </p:spTree>
    <p:extLst>
      <p:ext uri="{BB962C8B-B14F-4D97-AF65-F5344CB8AC3E}">
        <p14:creationId xmlns:p14="http://schemas.microsoft.com/office/powerpoint/2010/main" val="2146981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A.2.11. The eleventh </a:t>
            </a:r>
            <a:r>
              <a:rPr lang="en-US" b="1" i="1" dirty="0"/>
              <a:t>element</a:t>
            </a:r>
            <a:r>
              <a:rPr lang="en-US" dirty="0"/>
              <a:t> of responsible AI - </a:t>
            </a:r>
            <a:r>
              <a:rPr lang="en-US" b="1" i="1" dirty="0"/>
              <a:t>safe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safety</a:t>
            </a:r>
            <a:r>
              <a:rPr lang="en-US" dirty="0"/>
              <a:t>? </a:t>
            </a:r>
          </a:p>
          <a:p>
            <a:pPr marL="0" indent="0">
              <a:buNone/>
            </a:pPr>
            <a:endParaRPr lang="en-US" dirty="0"/>
          </a:p>
          <a:p>
            <a:pPr marL="228600"/>
            <a:r>
              <a:rPr lang="en-AU" sz="2400" i="1" dirty="0">
                <a:effectLst/>
                <a:ea typeface="Calibri" panose="020F0502020204030204" pitchFamily="34" charset="0"/>
              </a:rPr>
              <a:t>The AI capability should not pose unreasonable safety risks, and should adopt safety measures that are proportionate to the magnitude of potential risks.</a:t>
            </a:r>
            <a:endParaRPr lang="en-AU" sz="2400" dirty="0">
              <a:effectLst/>
              <a:ea typeface="Calibri" panose="020F0502020204030204" pitchFamily="34" charset="0"/>
            </a:endParaRPr>
          </a:p>
        </p:txBody>
      </p:sp>
    </p:spTree>
    <p:extLst>
      <p:ext uri="{BB962C8B-B14F-4D97-AF65-F5344CB8AC3E}">
        <p14:creationId xmlns:p14="http://schemas.microsoft.com/office/powerpoint/2010/main" val="307059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1F66-FC52-BE7B-3C24-F417883EE62F}"/>
              </a:ext>
            </a:extLst>
          </p:cNvPr>
          <p:cNvSpPr>
            <a:spLocks noGrp="1"/>
          </p:cNvSpPr>
          <p:nvPr>
            <p:ph type="title"/>
          </p:nvPr>
        </p:nvSpPr>
        <p:spPr/>
        <p:txBody>
          <a:bodyPr/>
          <a:lstStyle/>
          <a:p>
            <a:r>
              <a:rPr lang="en-US"/>
              <a:t>AI risks factors and mitigation</a:t>
            </a:r>
          </a:p>
        </p:txBody>
      </p:sp>
      <p:sp>
        <p:nvSpPr>
          <p:cNvPr id="3" name="Content Placeholder 2">
            <a:extLst>
              <a:ext uri="{FF2B5EF4-FFF2-40B4-BE49-F238E27FC236}">
                <a16:creationId xmlns:a16="http://schemas.microsoft.com/office/drawing/2014/main" id="{4088008B-C92B-C038-0A48-FAE7789F9543}"/>
              </a:ext>
            </a:extLst>
          </p:cNvPr>
          <p:cNvSpPr>
            <a:spLocks noGrp="1"/>
          </p:cNvSpPr>
          <p:nvPr>
            <p:ph idx="1"/>
          </p:nvPr>
        </p:nvSpPr>
        <p:spPr/>
        <p:txBody>
          <a:bodyPr vert="horz" lIns="91440" tIns="45720" rIns="91440" bIns="45720" rtlCol="0">
            <a:normAutofit fontScale="85000" lnSpcReduction="20000"/>
          </a:bodyPr>
          <a:lstStyle/>
          <a:p>
            <a:pPr>
              <a:lnSpc>
                <a:spcPct val="120000"/>
              </a:lnSpc>
              <a:spcBef>
                <a:spcPts val="600"/>
              </a:spcBef>
              <a:spcAft>
                <a:spcPts val="600"/>
              </a:spcAft>
            </a:pPr>
            <a:r>
              <a:rPr lang="en-US" dirty="0"/>
              <a:t>The risk of adverse outcomes from unlawful or unethical AI applications must be considered early in the development of AI capabilities, rigorously assessed during Defence procurement and monitored during AI capabilities’ in-service life. </a:t>
            </a:r>
            <a:endParaRPr lang="en-AU" dirty="0"/>
          </a:p>
          <a:p>
            <a:pPr>
              <a:lnSpc>
                <a:spcPct val="120000"/>
              </a:lnSpc>
              <a:spcBef>
                <a:spcPts val="600"/>
              </a:spcBef>
              <a:spcAft>
                <a:spcPts val="600"/>
              </a:spcAft>
            </a:pPr>
            <a:r>
              <a:rPr lang="en-US" dirty="0"/>
              <a:t>A legal and ethical assurance framework applied to AI capability throughout its lifecycle can mitigate risk at the earliest point, providing maximum efficiency in their design process and reducing the need to adjust their capability for Defence industry. This </a:t>
            </a:r>
            <a:r>
              <a:rPr lang="en-US" dirty="0" err="1"/>
              <a:t>capitalises</a:t>
            </a:r>
            <a:r>
              <a:rPr lang="en-US" dirty="0"/>
              <a:t> upon the ability to adopt the capability at the earliest possible time, </a:t>
            </a:r>
            <a:r>
              <a:rPr lang="en-US" dirty="0" err="1"/>
              <a:t>maximising</a:t>
            </a:r>
            <a:r>
              <a:rPr lang="en-US" dirty="0"/>
              <a:t> Australia’s technological edge. </a:t>
            </a:r>
          </a:p>
        </p:txBody>
      </p:sp>
    </p:spTree>
    <p:extLst>
      <p:ext uri="{BB962C8B-B14F-4D97-AF65-F5344CB8AC3E}">
        <p14:creationId xmlns:p14="http://schemas.microsoft.com/office/powerpoint/2010/main" val="3298488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A.2.12. The twelfth </a:t>
            </a:r>
            <a:r>
              <a:rPr lang="en-US" b="1" i="1" dirty="0"/>
              <a:t>element</a:t>
            </a:r>
            <a:r>
              <a:rPr lang="en-US" dirty="0"/>
              <a:t> of responsible AI - </a:t>
            </a:r>
            <a:r>
              <a:rPr lang="en-US" b="1" i="1" dirty="0"/>
              <a:t>secure</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a:bodyPr>
          <a:lstStyle/>
          <a:p>
            <a:pPr marL="0" indent="0">
              <a:buNone/>
            </a:pPr>
            <a:r>
              <a:rPr lang="en-US" dirty="0"/>
              <a:t>What is </a:t>
            </a:r>
            <a:r>
              <a:rPr lang="en-US" b="1" i="1" dirty="0"/>
              <a:t>security</a:t>
            </a:r>
            <a:r>
              <a:rPr lang="en-US" dirty="0"/>
              <a:t>? </a:t>
            </a:r>
          </a:p>
          <a:p>
            <a:pPr marL="0" indent="0">
              <a:buNone/>
            </a:pPr>
            <a:endParaRPr lang="en-US" dirty="0"/>
          </a:p>
          <a:p>
            <a:pPr marL="228600"/>
            <a:r>
              <a:rPr lang="en-AU" sz="2400" i="1" dirty="0">
                <a:effectLst/>
                <a:ea typeface="Calibri" panose="020F0502020204030204" pitchFamily="34" charset="0"/>
              </a:rPr>
              <a:t>The AI capability, including its data, must be physically, cyber and electromagnetically secure.</a:t>
            </a:r>
            <a:endParaRPr lang="en-AU" sz="2400" dirty="0">
              <a:effectLst/>
              <a:ea typeface="Calibri" panose="020F0502020204030204" pitchFamily="34" charset="0"/>
            </a:endParaRPr>
          </a:p>
          <a:p>
            <a:endParaRPr lang="en-AU" dirty="0">
              <a:highlight>
                <a:srgbClr val="FFFF00"/>
              </a:highlight>
            </a:endParaRPr>
          </a:p>
          <a:p>
            <a:endParaRPr lang="en-US" dirty="0"/>
          </a:p>
        </p:txBody>
      </p:sp>
    </p:spTree>
    <p:extLst>
      <p:ext uri="{BB962C8B-B14F-4D97-AF65-F5344CB8AC3E}">
        <p14:creationId xmlns:p14="http://schemas.microsoft.com/office/powerpoint/2010/main" val="2985238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ctrTitle"/>
          </p:nvPr>
        </p:nvSpPr>
        <p:spPr/>
        <p:txBody>
          <a:bodyPr>
            <a:normAutofit/>
          </a:bodyPr>
          <a:lstStyle/>
          <a:p>
            <a:r>
              <a:rPr lang="en-US" dirty="0"/>
              <a:t>Resources: B. The </a:t>
            </a:r>
            <a:r>
              <a:rPr lang="en-US" b="1" i="1" dirty="0"/>
              <a:t>Policies, Guides </a:t>
            </a:r>
            <a:r>
              <a:rPr lang="en-US" dirty="0"/>
              <a:t>and</a:t>
            </a:r>
            <a:r>
              <a:rPr lang="en-US" b="1" i="1" dirty="0"/>
              <a:t> Frameworks</a:t>
            </a:r>
            <a:endParaRPr lang="en-US" dirty="0"/>
          </a:p>
        </p:txBody>
      </p:sp>
    </p:spTree>
    <p:extLst>
      <p:ext uri="{BB962C8B-B14F-4D97-AF65-F5344CB8AC3E}">
        <p14:creationId xmlns:p14="http://schemas.microsoft.com/office/powerpoint/2010/main" val="579453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56AD-C642-B250-D44F-F241D9F7D314}"/>
              </a:ext>
            </a:extLst>
          </p:cNvPr>
          <p:cNvSpPr>
            <a:spLocks noGrp="1"/>
          </p:cNvSpPr>
          <p:nvPr>
            <p:ph type="title"/>
          </p:nvPr>
        </p:nvSpPr>
        <p:spPr>
          <a:xfrm>
            <a:off x="838200" y="301117"/>
            <a:ext cx="10984992" cy="1325563"/>
          </a:xfrm>
        </p:spPr>
        <p:txBody>
          <a:bodyPr>
            <a:normAutofit fontScale="90000"/>
          </a:bodyPr>
          <a:lstStyle/>
          <a:p>
            <a:r>
              <a:rPr lang="en-US" dirty="0"/>
              <a:t>Sample of frameworks, guides and policies reviewed during the creation of the RAID framework: </a:t>
            </a:r>
          </a:p>
        </p:txBody>
      </p:sp>
      <p:sp>
        <p:nvSpPr>
          <p:cNvPr id="3" name="Content Placeholder 2">
            <a:extLst>
              <a:ext uri="{FF2B5EF4-FFF2-40B4-BE49-F238E27FC236}">
                <a16:creationId xmlns:a16="http://schemas.microsoft.com/office/drawing/2014/main" id="{1901215B-FA63-77BE-979B-80B29D5813F0}"/>
              </a:ext>
            </a:extLst>
          </p:cNvPr>
          <p:cNvSpPr>
            <a:spLocks noGrp="1"/>
          </p:cNvSpPr>
          <p:nvPr>
            <p:ph idx="1"/>
          </p:nvPr>
        </p:nvSpPr>
        <p:spPr>
          <a:xfrm>
            <a:off x="838200" y="1798193"/>
            <a:ext cx="10893552" cy="4995799"/>
          </a:xfrm>
        </p:spPr>
        <p:txBody>
          <a:bodyPr>
            <a:normAutofit fontScale="92500"/>
          </a:bodyPr>
          <a:lstStyle/>
          <a:p>
            <a:pPr marL="393065" indent="-171450"/>
            <a:r>
              <a:rPr lang="en-US" sz="900" dirty="0"/>
              <a:t>Australia: </a:t>
            </a:r>
          </a:p>
          <a:p>
            <a:pPr marL="907415" lvl="1"/>
            <a:r>
              <a:rPr lang="en-AU" sz="900" dirty="0">
                <a:effectLst/>
                <a:ea typeface="Calibri" panose="020F0502020204030204" pitchFamily="34" charset="0"/>
              </a:rPr>
              <a:t>Department of Industry, Innovation and Science, (2021). </a:t>
            </a:r>
            <a:r>
              <a:rPr lang="en-AU" sz="900" i="1" dirty="0">
                <a:effectLst/>
                <a:ea typeface="Calibri" panose="020F0502020204030204" pitchFamily="34" charset="0"/>
              </a:rPr>
              <a:t>Australia’s Artificial</a:t>
            </a:r>
            <a:r>
              <a:rPr lang="en-AU" sz="900" dirty="0">
                <a:effectLst/>
                <a:ea typeface="Calibri" panose="020F0502020204030204" pitchFamily="34" charset="0"/>
              </a:rPr>
              <a:t> </a:t>
            </a:r>
            <a:r>
              <a:rPr lang="en-AU" sz="900" i="1" dirty="0">
                <a:effectLst/>
                <a:ea typeface="Calibri" panose="020F0502020204030204" pitchFamily="34" charset="0"/>
              </a:rPr>
              <a:t>Intelligence Action Plan</a:t>
            </a:r>
            <a:r>
              <a:rPr lang="en-AU" sz="900" dirty="0">
                <a:effectLst/>
                <a:ea typeface="Calibri" panose="020F0502020204030204" pitchFamily="34" charset="0"/>
              </a:rPr>
              <a:t>.; Australia’s Artificial Intelligence Ethics Plan, and Australia’s Data Strategy; </a:t>
            </a:r>
            <a:endParaRPr lang="en-AU" sz="900" dirty="0">
              <a:ea typeface="Calibri" panose="020F0502020204030204" pitchFamily="34" charset="0"/>
            </a:endParaRPr>
          </a:p>
          <a:p>
            <a:pPr marL="907415" lvl="1"/>
            <a:r>
              <a:rPr lang="en-AU" sz="900" dirty="0">
                <a:effectLst/>
                <a:ea typeface="Calibri" panose="020F0502020204030204" pitchFamily="34" charset="0"/>
              </a:rPr>
              <a:t>Defence Science and Technology Group, A Method for Ethical AI in Defence, </a:t>
            </a:r>
          </a:p>
          <a:p>
            <a:pPr marL="907415" lvl="1"/>
            <a:r>
              <a:rPr lang="en-AU" sz="900" dirty="0">
                <a:effectLst/>
                <a:ea typeface="Times New Roman" panose="02020603050405020304" pitchFamily="18" charset="0"/>
              </a:rPr>
              <a:t>CSIRO, </a:t>
            </a:r>
            <a:r>
              <a:rPr lang="en-AU" sz="900" i="1" dirty="0">
                <a:effectLst/>
                <a:ea typeface="Times New Roman" panose="02020603050405020304" pitchFamily="18" charset="0"/>
              </a:rPr>
              <a:t>Artificial Intelligence. </a:t>
            </a:r>
          </a:p>
          <a:p>
            <a:pPr marL="907415" lvl="1"/>
            <a:r>
              <a:rPr lang="en-AU" sz="900" dirty="0">
                <a:effectLst/>
                <a:ea typeface="Calibri" panose="020F0502020204030204" pitchFamily="34" charset="0"/>
              </a:rPr>
              <a:t>Department of Defence, </a:t>
            </a:r>
            <a:r>
              <a:rPr lang="en-AU" sz="900" i="1" dirty="0">
                <a:effectLst/>
                <a:ea typeface="Times New Roman" panose="02020603050405020304" pitchFamily="18" charset="0"/>
              </a:rPr>
              <a:t>, ADF Concept for Robotics and Autonomous Systems.</a:t>
            </a:r>
            <a:r>
              <a:rPr lang="en-AU" sz="900" i="1" dirty="0">
                <a:ea typeface="Times New Roman" panose="02020603050405020304" pitchFamily="18" charset="0"/>
              </a:rPr>
              <a:t>;</a:t>
            </a:r>
          </a:p>
          <a:p>
            <a:pPr marL="907415" lvl="1"/>
            <a:r>
              <a:rPr lang="en-AU" sz="900" dirty="0">
                <a:effectLst/>
                <a:ea typeface="Calibri" panose="020F0502020204030204" pitchFamily="34" charset="0"/>
              </a:rPr>
              <a:t>Australian Army, </a:t>
            </a:r>
            <a:r>
              <a:rPr lang="en-AU" sz="900" i="1" dirty="0">
                <a:effectLst/>
                <a:ea typeface="Calibri" panose="020F0502020204030204" pitchFamily="34" charset="0"/>
              </a:rPr>
              <a:t>Australian</a:t>
            </a:r>
            <a:r>
              <a:rPr lang="en-AU" sz="900" dirty="0">
                <a:effectLst/>
                <a:ea typeface="Calibri" panose="020F0502020204030204" pitchFamily="34" charset="0"/>
              </a:rPr>
              <a:t> </a:t>
            </a:r>
            <a:r>
              <a:rPr lang="en-AU" sz="900" i="1" dirty="0">
                <a:effectLst/>
                <a:ea typeface="Calibri" panose="020F0502020204030204" pitchFamily="34" charset="0"/>
              </a:rPr>
              <a:t>Army RAS-AI Strategy</a:t>
            </a:r>
            <a:r>
              <a:rPr lang="en-AU" sz="900" dirty="0">
                <a:effectLst/>
                <a:ea typeface="Calibri" panose="020F0502020204030204" pitchFamily="34" charset="0"/>
              </a:rPr>
              <a:t>, V2.0. </a:t>
            </a:r>
          </a:p>
          <a:p>
            <a:pPr marL="907415" lvl="1"/>
            <a:r>
              <a:rPr lang="en-AU" sz="900" dirty="0">
                <a:effectLst/>
                <a:ea typeface="Calibri" panose="020F0502020204030204" pitchFamily="34" charset="0"/>
              </a:rPr>
              <a:t>Royal Australian Navy, Warfare Innovation Navy. </a:t>
            </a:r>
            <a:r>
              <a:rPr lang="en-AU" sz="900" i="1" dirty="0">
                <a:effectLst/>
                <a:ea typeface="Calibri" panose="020F0502020204030204" pitchFamily="34" charset="0"/>
              </a:rPr>
              <a:t>RAS-AI Strategy 2040</a:t>
            </a:r>
            <a:r>
              <a:rPr lang="en-AU" sz="900" dirty="0">
                <a:effectLst/>
                <a:ea typeface="Calibri" panose="020F0502020204030204" pitchFamily="34" charset="0"/>
              </a:rPr>
              <a:t> </a:t>
            </a:r>
          </a:p>
          <a:p>
            <a:pPr marL="393065" indent="-171450"/>
            <a:r>
              <a:rPr lang="en-US" sz="900" dirty="0"/>
              <a:t>UK: </a:t>
            </a:r>
            <a:r>
              <a:rPr lang="en-AU" sz="900" dirty="0"/>
              <a:t>‘Ambitious, Safe, Responsible: Our approach to the delivery of AI-enabled capability in Defence’, Ministry of Defence,; UK Ministry of Defence; UK Ministry of Defence Defence Artificial Intelligence Strategy. </a:t>
            </a:r>
            <a:endParaRPr lang="en-US" sz="900" dirty="0"/>
          </a:p>
          <a:p>
            <a:pPr marL="393065" indent="-171450"/>
            <a:r>
              <a:rPr lang="en-US" sz="900" dirty="0"/>
              <a:t>US:  </a:t>
            </a:r>
            <a:r>
              <a:rPr lang="en-AU" sz="900" dirty="0"/>
              <a:t>AI Principles: Recommendations on the Ethical Use of Artificial Intelligence by the Department of Defense and Department of Defense: Responsible Artificial Intelligence Strategy and implementation pathway, Defense Innovation Board; National Institute of Standards and Technology AI Risk Management Framework. U.S. Department of Commerce; Government of the United States, Responsible AI Guidelines.</a:t>
            </a:r>
          </a:p>
          <a:p>
            <a:pPr marL="393065" indent="-171450"/>
            <a:r>
              <a:rPr lang="en-US" sz="900" dirty="0"/>
              <a:t>OECD:</a:t>
            </a:r>
            <a:r>
              <a:rPr lang="en-AU" sz="900" dirty="0"/>
              <a:t> The OECD AI Principles.</a:t>
            </a:r>
          </a:p>
          <a:p>
            <a:pPr marL="393065" indent="-171450"/>
            <a:r>
              <a:rPr lang="en-US" sz="900" dirty="0"/>
              <a:t>NATO:</a:t>
            </a:r>
            <a:r>
              <a:rPr lang="en-AU" sz="900" dirty="0"/>
              <a:t> </a:t>
            </a:r>
            <a:r>
              <a:rPr lang="en-AU" sz="900" i="1" dirty="0">
                <a:solidFill>
                  <a:srgbClr val="000000"/>
                </a:solidFill>
              </a:rPr>
              <a:t>NA</a:t>
            </a:r>
            <a:r>
              <a:rPr lang="en-AU" sz="900" i="1" dirty="0">
                <a:solidFill>
                  <a:srgbClr val="000000"/>
                </a:solidFill>
                <a:effectLst/>
                <a:ea typeface="Calibri" panose="020F0502020204030204" pitchFamily="34" charset="0"/>
              </a:rPr>
              <a:t>TO Artificial Intelligence Strategy.</a:t>
            </a:r>
          </a:p>
          <a:p>
            <a:pPr marL="393065" indent="-171450"/>
            <a:r>
              <a:rPr lang="en-US" sz="900" dirty="0"/>
              <a:t>Various state submissions to the Convention on Certain Conventional Weapons Group of Government Experts on </a:t>
            </a:r>
            <a:r>
              <a:rPr lang="en-AU" sz="900" dirty="0"/>
              <a:t>emerging technologies in the area of lethal autonomous weapons systems, including:</a:t>
            </a:r>
          </a:p>
          <a:p>
            <a:pPr lvl="1"/>
            <a:r>
              <a:rPr lang="en-AU" sz="900" dirty="0">
                <a:effectLst/>
                <a:ea typeface="Calibri" panose="020F0502020204030204" pitchFamily="34" charset="0"/>
              </a:rPr>
              <a:t>Finland, France, Germany, the Netherlands, Norway, Spain, Sweden, Australia, Canada, Japan, the Republic of Korea, the United Kingdom, the United States, Argentina, Ecuador, Costa Rica, Nigeria, Panama, the Philippines, Sierra Leone, the Russian Federation, Uruguay, the People’s Republic of China.</a:t>
            </a:r>
          </a:p>
          <a:p>
            <a:pPr marL="393065" indent="-171450"/>
            <a:r>
              <a:rPr lang="en-US" sz="900" dirty="0"/>
              <a:t>Industry:</a:t>
            </a:r>
          </a:p>
          <a:p>
            <a:pPr lvl="1"/>
            <a:r>
              <a:rPr lang="en-AU" sz="900" dirty="0">
                <a:effectLst/>
                <a:ea typeface="Calibri" panose="020F0502020204030204" pitchFamily="34" charset="0"/>
              </a:rPr>
              <a:t>Rolls Royce, </a:t>
            </a:r>
            <a:r>
              <a:rPr lang="en-AU" sz="900" i="1" dirty="0">
                <a:effectLst/>
                <a:ea typeface="Calibri" panose="020F0502020204030204" pitchFamily="34" charset="0"/>
              </a:rPr>
              <a:t>The </a:t>
            </a:r>
            <a:r>
              <a:rPr lang="en-AU" sz="900" i="1" dirty="0" err="1">
                <a:effectLst/>
                <a:ea typeface="Calibri" panose="020F0502020204030204" pitchFamily="34" charset="0"/>
              </a:rPr>
              <a:t>Aletheia</a:t>
            </a:r>
            <a:r>
              <a:rPr lang="en-AU" sz="900" i="1" dirty="0">
                <a:effectLst/>
                <a:ea typeface="Calibri" panose="020F0502020204030204" pitchFamily="34" charset="0"/>
              </a:rPr>
              <a:t> Framework</a:t>
            </a:r>
            <a:endParaRPr lang="en-AU" sz="900" dirty="0">
              <a:effectLst/>
              <a:ea typeface="Calibri" panose="020F0502020204030204" pitchFamily="34" charset="0"/>
            </a:endParaRPr>
          </a:p>
          <a:p>
            <a:pPr lvl="1"/>
            <a:r>
              <a:rPr lang="en-AU" sz="900" dirty="0">
                <a:effectLst/>
                <a:ea typeface="Calibri" panose="020F0502020204030204" pitchFamily="34" charset="0"/>
              </a:rPr>
              <a:t>PwC, ‘PwC’s Responsible AI Toolkit in PwC’ </a:t>
            </a:r>
          </a:p>
          <a:p>
            <a:pPr lvl="1"/>
            <a:r>
              <a:rPr lang="en-AU" sz="900" dirty="0">
                <a:effectLst/>
                <a:ea typeface="Calibri" panose="020F0502020204030204" pitchFamily="34" charset="0"/>
              </a:rPr>
              <a:t>Principles of Trust and Transparency. </a:t>
            </a:r>
          </a:p>
        </p:txBody>
      </p:sp>
    </p:spTree>
    <p:extLst>
      <p:ext uri="{BB962C8B-B14F-4D97-AF65-F5344CB8AC3E}">
        <p14:creationId xmlns:p14="http://schemas.microsoft.com/office/powerpoint/2010/main" val="3619152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ctrTitle"/>
          </p:nvPr>
        </p:nvSpPr>
        <p:spPr/>
        <p:txBody>
          <a:bodyPr>
            <a:normAutofit/>
          </a:bodyPr>
          <a:lstStyle/>
          <a:p>
            <a:r>
              <a:rPr lang="en-US" dirty="0"/>
              <a:t>Resources: C. Developing </a:t>
            </a:r>
            <a:r>
              <a:rPr lang="en-US" b="1" i="1" dirty="0"/>
              <a:t>AI Standards</a:t>
            </a:r>
            <a:r>
              <a:rPr lang="en-US" dirty="0"/>
              <a:t> (domestic and international)</a:t>
            </a:r>
          </a:p>
        </p:txBody>
      </p:sp>
    </p:spTree>
    <p:extLst>
      <p:ext uri="{BB962C8B-B14F-4D97-AF65-F5344CB8AC3E}">
        <p14:creationId xmlns:p14="http://schemas.microsoft.com/office/powerpoint/2010/main" val="222939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17A8-4767-3542-9B9C-58BA600A4534}"/>
              </a:ext>
            </a:extLst>
          </p:cNvPr>
          <p:cNvSpPr>
            <a:spLocks noGrp="1"/>
          </p:cNvSpPr>
          <p:nvPr>
            <p:ph type="title"/>
          </p:nvPr>
        </p:nvSpPr>
        <p:spPr/>
        <p:txBody>
          <a:bodyPr/>
          <a:lstStyle/>
          <a:p>
            <a:r>
              <a:rPr lang="en-US"/>
              <a:t>D1. Domestic AI Standards</a:t>
            </a:r>
          </a:p>
        </p:txBody>
      </p:sp>
      <p:sp>
        <p:nvSpPr>
          <p:cNvPr id="3" name="Content Placeholder 2">
            <a:extLst>
              <a:ext uri="{FF2B5EF4-FFF2-40B4-BE49-F238E27FC236}">
                <a16:creationId xmlns:a16="http://schemas.microsoft.com/office/drawing/2014/main" id="{589DD75B-D853-4EA8-D646-D75F9CB77A3A}"/>
              </a:ext>
            </a:extLst>
          </p:cNvPr>
          <p:cNvSpPr>
            <a:spLocks noGrp="1"/>
          </p:cNvSpPr>
          <p:nvPr>
            <p:ph idx="1"/>
          </p:nvPr>
        </p:nvSpPr>
        <p:spPr/>
        <p:txBody>
          <a:bodyPr>
            <a:normAutofit/>
          </a:bodyPr>
          <a:lstStyle/>
          <a:p>
            <a:pPr marL="0" indent="0">
              <a:buNone/>
            </a:pPr>
            <a:r>
              <a:rPr lang="en-GB" dirty="0">
                <a:effectLst/>
                <a:ea typeface="MS Mincho" panose="02020609040205080304" pitchFamily="49" charset="-128"/>
                <a:cs typeface="Calibri" panose="020F0502020204030204" pitchFamily="34" charset="0"/>
              </a:rPr>
              <a:t>IEC/ISO/JTC1 family include subcommittees (SC) for data sharing and use include: </a:t>
            </a:r>
            <a:endParaRPr lang="en-US" b="0" dirty="0">
              <a:solidFill>
                <a:schemeClr val="tx1">
                  <a:lumMod val="75000"/>
                  <a:lumOff val="25000"/>
                </a:schemeClr>
              </a:solidFill>
            </a:endParaRPr>
          </a:p>
          <a:p>
            <a:pPr marL="628650" lvl="1" indent="-171450"/>
            <a:r>
              <a:rPr lang="en-US" sz="1600" b="0" dirty="0"/>
              <a:t>SC 27 - Information Security, Cybersecurity and Privacy Protection</a:t>
            </a:r>
          </a:p>
          <a:p>
            <a:pPr marL="628650" lvl="1" indent="-171450"/>
            <a:r>
              <a:rPr lang="en-US" sz="1600" b="0" dirty="0"/>
              <a:t>SC 32 - Data Management and Interchange</a:t>
            </a:r>
          </a:p>
          <a:p>
            <a:pPr marL="971550" lvl="2" indent="-171450"/>
            <a:r>
              <a:rPr lang="en-US" sz="1600" b="0" dirty="0"/>
              <a:t>Within SC 32, Working Group 6 (WG6) on Data Usage</a:t>
            </a:r>
          </a:p>
          <a:p>
            <a:pPr marL="628650" lvl="1" indent="-171450"/>
            <a:r>
              <a:rPr lang="en-US" sz="1600" b="0" dirty="0"/>
              <a:t>SC 38 - Cloud Computing and Distributed Platforms</a:t>
            </a:r>
          </a:p>
          <a:p>
            <a:pPr marL="628650" lvl="1" indent="-171450"/>
            <a:r>
              <a:rPr lang="en-US" sz="1600" b="0" dirty="0"/>
              <a:t>SC 40 - IT Service Management and IT Governance</a:t>
            </a:r>
          </a:p>
          <a:p>
            <a:pPr marL="628650" lvl="1" indent="-171450"/>
            <a:r>
              <a:rPr lang="en-US" sz="1600" b="0" dirty="0"/>
              <a:t>SC 41 – Internet of Things and Digital Twin </a:t>
            </a:r>
          </a:p>
          <a:p>
            <a:pPr marL="628650" lvl="1" indent="-171450"/>
            <a:r>
              <a:rPr lang="en-US" sz="1600" b="0" dirty="0"/>
              <a:t>SC 42 - Artificial Intelligence</a:t>
            </a:r>
          </a:p>
        </p:txBody>
      </p:sp>
    </p:spTree>
    <p:extLst>
      <p:ext uri="{BB962C8B-B14F-4D97-AF65-F5344CB8AC3E}">
        <p14:creationId xmlns:p14="http://schemas.microsoft.com/office/powerpoint/2010/main" val="1816137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17A8-4767-3542-9B9C-58BA600A4534}"/>
              </a:ext>
            </a:extLst>
          </p:cNvPr>
          <p:cNvSpPr>
            <a:spLocks noGrp="1"/>
          </p:cNvSpPr>
          <p:nvPr>
            <p:ph type="title"/>
          </p:nvPr>
        </p:nvSpPr>
        <p:spPr/>
        <p:txBody>
          <a:bodyPr/>
          <a:lstStyle/>
          <a:p>
            <a:r>
              <a:rPr lang="en-US" dirty="0"/>
              <a:t>D2. International AI Standards</a:t>
            </a:r>
          </a:p>
        </p:txBody>
      </p:sp>
      <p:sp>
        <p:nvSpPr>
          <p:cNvPr id="3" name="Content Placeholder 2">
            <a:extLst>
              <a:ext uri="{FF2B5EF4-FFF2-40B4-BE49-F238E27FC236}">
                <a16:creationId xmlns:a16="http://schemas.microsoft.com/office/drawing/2014/main" id="{589DD75B-D853-4EA8-D646-D75F9CB77A3A}"/>
              </a:ext>
            </a:extLst>
          </p:cNvPr>
          <p:cNvSpPr>
            <a:spLocks noGrp="1"/>
          </p:cNvSpPr>
          <p:nvPr>
            <p:ph idx="1"/>
          </p:nvPr>
        </p:nvSpPr>
        <p:spPr/>
        <p:txBody>
          <a:bodyPr>
            <a:normAutofit fontScale="70000" lnSpcReduction="20000"/>
          </a:bodyPr>
          <a:lstStyle/>
          <a:p>
            <a:r>
              <a:rPr lang="en-AU" dirty="0">
                <a:solidFill>
                  <a:srgbClr val="071425"/>
                </a:solidFill>
                <a:effectLst/>
                <a:latin typeface="Helvetica" pitchFamily="2" charset="0"/>
              </a:rPr>
              <a:t>ISO/IEC 23894 on Artificial Intelligence and Risk Management</a:t>
            </a:r>
          </a:p>
          <a:p>
            <a:r>
              <a:rPr lang="en-AU" dirty="0">
                <a:solidFill>
                  <a:srgbClr val="071425"/>
                </a:solidFill>
                <a:effectLst/>
                <a:latin typeface="Helvetica" pitchFamily="2" charset="0"/>
              </a:rPr>
              <a:t>ISO/IEC 42001 on Artificial Intelligence — Management System</a:t>
            </a:r>
          </a:p>
          <a:p>
            <a:r>
              <a:rPr lang="en-AU" dirty="0">
                <a:solidFill>
                  <a:srgbClr val="071425"/>
                </a:solidFill>
                <a:effectLst/>
                <a:latin typeface="Helvetica" pitchFamily="2" charset="0"/>
              </a:rPr>
              <a:t>ISO/IEC 38507 on Governance implications of the use of artificial intelligence by organizations</a:t>
            </a:r>
          </a:p>
          <a:p>
            <a:r>
              <a:rPr lang="en-AU" dirty="0">
                <a:solidFill>
                  <a:srgbClr val="071425"/>
                </a:solidFill>
                <a:effectLst/>
                <a:latin typeface="Helvetica" pitchFamily="2" charset="0"/>
              </a:rPr>
              <a:t>IEEE P2863 on Recommended Practice for Organizational Governance of Artificial Intelligence </a:t>
            </a:r>
          </a:p>
          <a:p>
            <a:r>
              <a:rPr lang="en-AU" dirty="0">
                <a:solidFill>
                  <a:srgbClr val="071425"/>
                </a:solidFill>
                <a:effectLst/>
                <a:latin typeface="Helvetica" pitchFamily="2" charset="0"/>
              </a:rPr>
              <a:t>IEEE 7000-2021 on Model Process for Addressing Ethical Concerns During System Design</a:t>
            </a:r>
          </a:p>
          <a:p>
            <a:r>
              <a:rPr lang="en-AU" dirty="0">
                <a:solidFill>
                  <a:srgbClr val="071425"/>
                </a:solidFill>
                <a:effectLst/>
                <a:latin typeface="Helvetica" pitchFamily="2" charset="0"/>
              </a:rPr>
              <a:t>IEEE 7010-2020 on Recommended Practice for Assessing the Impact of Autonomous and Intelligent Systems on Human Well-Being Draft NISTIR 8332 on Trust and Artificial Intelligence</a:t>
            </a:r>
          </a:p>
          <a:p>
            <a:r>
              <a:rPr lang="en-AU" dirty="0">
                <a:solidFill>
                  <a:srgbClr val="071425"/>
                </a:solidFill>
                <a:effectLst/>
                <a:latin typeface="Helvetica" pitchFamily="2" charset="0"/>
              </a:rPr>
              <a:t>NIST Special Publication 1270 on A proposal </a:t>
            </a:r>
          </a:p>
        </p:txBody>
      </p:sp>
    </p:spTree>
    <p:extLst>
      <p:ext uri="{BB962C8B-B14F-4D97-AF65-F5344CB8AC3E}">
        <p14:creationId xmlns:p14="http://schemas.microsoft.com/office/powerpoint/2010/main" val="103332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09B9-12C3-44D4-75C4-77F15FA61C3D}"/>
              </a:ext>
            </a:extLst>
          </p:cNvPr>
          <p:cNvSpPr>
            <a:spLocks noGrp="1"/>
          </p:cNvSpPr>
          <p:nvPr>
            <p:ph type="title"/>
          </p:nvPr>
        </p:nvSpPr>
        <p:spPr/>
        <p:txBody>
          <a:bodyPr/>
          <a:lstStyle/>
          <a:p>
            <a:r>
              <a:rPr lang="en-US" dirty="0"/>
              <a:t>Before you start</a:t>
            </a:r>
          </a:p>
        </p:txBody>
      </p:sp>
      <p:sp>
        <p:nvSpPr>
          <p:cNvPr id="3" name="Content Placeholder 2">
            <a:extLst>
              <a:ext uri="{FF2B5EF4-FFF2-40B4-BE49-F238E27FC236}">
                <a16:creationId xmlns:a16="http://schemas.microsoft.com/office/drawing/2014/main" id="{542BF5E8-8675-CA1D-2C31-8FDD6AFE7EEA}"/>
              </a:ext>
            </a:extLst>
          </p:cNvPr>
          <p:cNvSpPr>
            <a:spLocks noGrp="1"/>
          </p:cNvSpPr>
          <p:nvPr>
            <p:ph idx="1"/>
          </p:nvPr>
        </p:nvSpPr>
        <p:spPr>
          <a:xfrm>
            <a:off x="838200" y="1825625"/>
            <a:ext cx="6425059" cy="4351338"/>
          </a:xfrm>
        </p:spPr>
        <p:txBody>
          <a:bodyPr vert="horz" lIns="91440" tIns="45720" rIns="91440" bIns="45720" rtlCol="0">
            <a:normAutofit fontScale="55000" lnSpcReduction="20000"/>
          </a:bodyPr>
          <a:lstStyle/>
          <a:p>
            <a:pPr>
              <a:lnSpc>
                <a:spcPct val="120000"/>
              </a:lnSpc>
              <a:spcBef>
                <a:spcPts val="600"/>
              </a:spcBef>
              <a:spcAft>
                <a:spcPts val="600"/>
              </a:spcAft>
            </a:pPr>
            <a:r>
              <a:rPr lang="en-GB" dirty="0"/>
              <a:t>Defence industry plays a crucial role in the development and transfer of AI technology into Defence. AI is identified as one of the Commonwealth Government’s critical technologies in the Sovereign Industrial Capability Priorities (SICP)* and is</a:t>
            </a:r>
            <a:r>
              <a:rPr lang="en-AU" dirty="0"/>
              <a:t> </a:t>
            </a:r>
            <a:r>
              <a:rPr lang="en-GB" dirty="0"/>
              <a:t>recognised in the Defence Industrial Capability Plan (the Plan).** </a:t>
            </a:r>
          </a:p>
          <a:p>
            <a:pPr>
              <a:lnSpc>
                <a:spcPct val="120000"/>
              </a:lnSpc>
              <a:spcBef>
                <a:spcPts val="600"/>
              </a:spcBef>
              <a:spcAft>
                <a:spcPts val="600"/>
              </a:spcAft>
            </a:pPr>
            <a:r>
              <a:rPr lang="en-GB" dirty="0"/>
              <a:t>The Plan identifies the need to engage and support Australian small and medium-sized enterprises (SMEs) to develop critical industrial capabilities, such as AI, for supply to Defence.</a:t>
            </a:r>
          </a:p>
          <a:p>
            <a:pPr>
              <a:lnSpc>
                <a:spcPct val="120000"/>
              </a:lnSpc>
              <a:spcBef>
                <a:spcPts val="600"/>
              </a:spcBef>
              <a:spcAft>
                <a:spcPts val="600"/>
              </a:spcAft>
            </a:pPr>
            <a:r>
              <a:rPr lang="en-AU" dirty="0"/>
              <a:t>This Toolkit is intended to enhance Defence industry’s creation of ethical and legal AI – AI that is responsible – by empowering them to design and develop their AI with Defence’s ethical and legal considerations in mind throughout the design and development process. This supports streamlined acquisition, and eventual certification for adoption into service. </a:t>
            </a:r>
          </a:p>
        </p:txBody>
      </p:sp>
      <p:sp>
        <p:nvSpPr>
          <p:cNvPr id="4" name="Rectangle 3">
            <a:extLst>
              <a:ext uri="{FF2B5EF4-FFF2-40B4-BE49-F238E27FC236}">
                <a16:creationId xmlns:a16="http://schemas.microsoft.com/office/drawing/2014/main" id="{0805CCB6-3F82-27CD-F54A-CA44FBE1B694}"/>
              </a:ext>
              <a:ext uri="{C183D7F6-B498-43B3-948B-1728B52AA6E4}">
                <adec:decorative xmlns:adec="http://schemas.microsoft.com/office/drawing/2017/decorative" val="1"/>
              </a:ext>
            </a:extLst>
          </p:cNvPr>
          <p:cNvSpPr/>
          <p:nvPr/>
        </p:nvSpPr>
        <p:spPr>
          <a:xfrm>
            <a:off x="7544613" y="362910"/>
            <a:ext cx="4216987" cy="27479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B5BCD43-869E-8D07-3ABE-B42480367417}"/>
              </a:ext>
              <a:ext uri="{C183D7F6-B498-43B3-948B-1728B52AA6E4}">
                <adec:decorative xmlns:adec="http://schemas.microsoft.com/office/drawing/2017/decorative" val="1"/>
              </a:ext>
            </a:extLst>
          </p:cNvPr>
          <p:cNvSpPr/>
          <p:nvPr/>
        </p:nvSpPr>
        <p:spPr>
          <a:xfrm>
            <a:off x="7544613" y="3199607"/>
            <a:ext cx="4204677" cy="3158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4">
            <a:extLst>
              <a:ext uri="{FF2B5EF4-FFF2-40B4-BE49-F238E27FC236}">
                <a16:creationId xmlns:a16="http://schemas.microsoft.com/office/drawing/2014/main" id="{F859E98F-4C4C-B527-D86C-C1FE3F2584D3}"/>
              </a:ext>
            </a:extLst>
          </p:cNvPr>
          <p:cNvSpPr txBox="1">
            <a:spLocks/>
          </p:cNvSpPr>
          <p:nvPr/>
        </p:nvSpPr>
        <p:spPr>
          <a:xfrm>
            <a:off x="7867883" y="3377073"/>
            <a:ext cx="3485917" cy="2235108"/>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500" b="1" kern="1200">
                <a:solidFill>
                  <a:schemeClr val="accent1"/>
                </a:solidFill>
                <a:latin typeface="+mn-lt"/>
                <a:ea typeface="+mn-ea"/>
                <a:cs typeface="+mn-cs"/>
              </a:defRPr>
            </a:lvl1pPr>
            <a:lvl2pPr marL="0" indent="0" algn="l" defTabSz="685800" rtl="0" eaLnBrk="1" latinLnBrk="0" hangingPunct="1">
              <a:lnSpc>
                <a:spcPct val="90000"/>
              </a:lnSpc>
              <a:spcBef>
                <a:spcPts val="0"/>
              </a:spcBef>
              <a:spcAft>
                <a:spcPts val="600"/>
              </a:spcAft>
              <a:buFont typeface="Arial" panose="020B0604020202020204" pitchFamily="34" charset="0"/>
              <a:buNone/>
              <a:defRPr sz="1200" b="0" kern="1200">
                <a:solidFill>
                  <a:schemeClr val="tx2"/>
                </a:solidFill>
                <a:latin typeface="+mn-lt"/>
                <a:ea typeface="+mn-ea"/>
                <a:cs typeface="+mn-cs"/>
              </a:defRPr>
            </a:lvl2pPr>
            <a:lvl3pPr marL="108000" indent="-10800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2"/>
                </a:solidFill>
                <a:latin typeface="+mn-lt"/>
                <a:ea typeface="+mn-ea"/>
                <a:cs typeface="+mn-cs"/>
              </a:defRPr>
            </a:lvl3pPr>
            <a:lvl4pPr marL="216000" indent="-108000" algn="l" defTabSz="685800" rtl="0" eaLnBrk="1" latinLnBrk="0" hangingPunct="1">
              <a:lnSpc>
                <a:spcPct val="90000"/>
              </a:lnSpc>
              <a:spcBef>
                <a:spcPts val="0"/>
              </a:spcBef>
              <a:spcAft>
                <a:spcPts val="450"/>
              </a:spcAft>
              <a:buClr>
                <a:schemeClr val="accent2"/>
              </a:buClr>
              <a:buFont typeface="Arial" panose="020B0604020202020204" pitchFamily="34" charset="0"/>
              <a:buChar char="•"/>
              <a:defRPr sz="1100" kern="1200">
                <a:solidFill>
                  <a:schemeClr val="tx2"/>
                </a:solidFill>
                <a:latin typeface="+mn-lt"/>
                <a:ea typeface="+mn-ea"/>
                <a:cs typeface="+mn-cs"/>
              </a:defRPr>
            </a:lvl4pPr>
            <a:lvl5pPr marL="297000" indent="-81000" algn="l" defTabSz="685800" rtl="0" eaLnBrk="1" latinLnBrk="0" hangingPunct="1">
              <a:lnSpc>
                <a:spcPct val="90000"/>
              </a:lnSpc>
              <a:spcBef>
                <a:spcPts val="0"/>
              </a:spcBef>
              <a:spcAft>
                <a:spcPts val="300"/>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Aft>
                <a:spcPts val="0"/>
              </a:spcAft>
            </a:pPr>
            <a:r>
              <a:rPr lang="en-GB" sz="1800" b="0" dirty="0">
                <a:solidFill>
                  <a:schemeClr val="accent2"/>
                </a:solidFill>
                <a:latin typeface="Arial" panose="020B0604020202020204" pitchFamily="34" charset="0"/>
                <a:cs typeface="Arial" panose="020B0604020202020204" pitchFamily="34" charset="0"/>
              </a:rPr>
              <a:t>When you do </a:t>
            </a:r>
            <a:r>
              <a:rPr lang="en-GB" sz="1800" b="0" u="sng" dirty="0">
                <a:solidFill>
                  <a:schemeClr val="accent2"/>
                </a:solidFill>
                <a:latin typeface="Arial" panose="020B0604020202020204" pitchFamily="34" charset="0"/>
                <a:cs typeface="Arial" panose="020B0604020202020204" pitchFamily="34" charset="0"/>
              </a:rPr>
              <a:t>not</a:t>
            </a:r>
            <a:r>
              <a:rPr lang="en-GB" sz="1800" dirty="0">
                <a:solidFill>
                  <a:schemeClr val="accent2"/>
                </a:solidFill>
                <a:latin typeface="Arial" panose="020B0604020202020204" pitchFamily="34" charset="0"/>
                <a:cs typeface="Arial" panose="020B0604020202020204" pitchFamily="34" charset="0"/>
              </a:rPr>
              <a:t> </a:t>
            </a:r>
            <a:r>
              <a:rPr lang="en-GB" sz="1800" b="0" dirty="0">
                <a:solidFill>
                  <a:schemeClr val="accent2"/>
                </a:solidFill>
                <a:latin typeface="Arial" panose="020B0604020202020204" pitchFamily="34" charset="0"/>
                <a:cs typeface="Arial" panose="020B0604020202020204" pitchFamily="34" charset="0"/>
              </a:rPr>
              <a:t>need to apply this toolkit</a:t>
            </a:r>
            <a:endParaRPr lang="en-GB" sz="1800" b="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100" b="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You do not need to assess your product or service if:</a:t>
            </a:r>
            <a:endPar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58775" indent="-171450">
              <a:lnSpc>
                <a:spcPct val="100000"/>
              </a:lnSpc>
              <a:spcAft>
                <a:spcPts val="0"/>
              </a:spcAft>
              <a:buFont typeface="Arial" panose="020B0604020202020204" pitchFamily="34" charset="0"/>
              <a:buChar char="•"/>
            </a:pP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you are using an AI </a:t>
            </a:r>
            <a:r>
              <a:rPr lang="en-GB" sz="1100" b="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a:t>
            </a: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ystem that has already been introduced into service by the ADF, and</a:t>
            </a:r>
          </a:p>
          <a:p>
            <a:pPr marL="358775" indent="-171450">
              <a:lnSpc>
                <a:spcPct val="100000"/>
              </a:lnSpc>
              <a:spcAft>
                <a:spcPts val="0"/>
              </a:spcAft>
              <a:buFont typeface="Arial" panose="020B0604020202020204" pitchFamily="34" charset="0"/>
              <a:buChar char="•"/>
            </a:pP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you are not customising this AI system in any way or using it in a way other than as intended.</a:t>
            </a:r>
          </a:p>
          <a:p>
            <a:pPr>
              <a:lnSpc>
                <a:spcPct val="100000"/>
              </a:lnSpc>
              <a:spcAft>
                <a:spcPts val="0"/>
              </a:spcAft>
            </a:pPr>
            <a:endPar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Examples: personal digital assistant, smart phones, smart watches, laptops, QR code reader, satnav system, smart card reader, smoke detector, digital thermometer.  </a:t>
            </a:r>
          </a:p>
          <a:p>
            <a:pPr>
              <a:lnSpc>
                <a:spcPct val="100000"/>
              </a:lnSpc>
              <a:spcAft>
                <a:spcPts val="0"/>
              </a:spcAft>
            </a:pPr>
            <a:endParaRPr lang="en-GB" sz="1100" b="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AI systems developed on commercially available software platforms are </a:t>
            </a:r>
            <a:r>
              <a:rPr lang="en-GB" sz="1100" b="0" u="sng"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not </a:t>
            </a:r>
            <a:r>
              <a:rPr lang="en-GB" sz="11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exempt. </a:t>
            </a:r>
          </a:p>
        </p:txBody>
      </p:sp>
      <p:sp>
        <p:nvSpPr>
          <p:cNvPr id="7" name="Content Placeholder 4">
            <a:extLst>
              <a:ext uri="{FF2B5EF4-FFF2-40B4-BE49-F238E27FC236}">
                <a16:creationId xmlns:a16="http://schemas.microsoft.com/office/drawing/2014/main" id="{39E28A28-354E-4E48-B120-A383A8BB3479}"/>
              </a:ext>
            </a:extLst>
          </p:cNvPr>
          <p:cNvSpPr txBox="1">
            <a:spLocks/>
          </p:cNvSpPr>
          <p:nvPr/>
        </p:nvSpPr>
        <p:spPr>
          <a:xfrm>
            <a:off x="7820390" y="540376"/>
            <a:ext cx="3485917" cy="166437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500" b="1" kern="1200">
                <a:solidFill>
                  <a:schemeClr val="accent1"/>
                </a:solidFill>
                <a:latin typeface="+mn-lt"/>
                <a:ea typeface="+mn-ea"/>
                <a:cs typeface="+mn-cs"/>
              </a:defRPr>
            </a:lvl1pPr>
            <a:lvl2pPr marL="0" indent="0" algn="l" defTabSz="685800" rtl="0" eaLnBrk="1" latinLnBrk="0" hangingPunct="1">
              <a:lnSpc>
                <a:spcPct val="90000"/>
              </a:lnSpc>
              <a:spcBef>
                <a:spcPts val="0"/>
              </a:spcBef>
              <a:spcAft>
                <a:spcPts val="600"/>
              </a:spcAft>
              <a:buFont typeface="Arial" panose="020B0604020202020204" pitchFamily="34" charset="0"/>
              <a:buNone/>
              <a:defRPr sz="1200" b="0" kern="1200">
                <a:solidFill>
                  <a:schemeClr val="tx2"/>
                </a:solidFill>
                <a:latin typeface="+mn-lt"/>
                <a:ea typeface="+mn-ea"/>
                <a:cs typeface="+mn-cs"/>
              </a:defRPr>
            </a:lvl2pPr>
            <a:lvl3pPr marL="108000" indent="-10800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2"/>
                </a:solidFill>
                <a:latin typeface="+mn-lt"/>
                <a:ea typeface="+mn-ea"/>
                <a:cs typeface="+mn-cs"/>
              </a:defRPr>
            </a:lvl3pPr>
            <a:lvl4pPr marL="216000" indent="-108000" algn="l" defTabSz="685800" rtl="0" eaLnBrk="1" latinLnBrk="0" hangingPunct="1">
              <a:lnSpc>
                <a:spcPct val="90000"/>
              </a:lnSpc>
              <a:spcBef>
                <a:spcPts val="0"/>
              </a:spcBef>
              <a:spcAft>
                <a:spcPts val="450"/>
              </a:spcAft>
              <a:buClr>
                <a:schemeClr val="accent2"/>
              </a:buClr>
              <a:buFont typeface="Arial" panose="020B0604020202020204" pitchFamily="34" charset="0"/>
              <a:buChar char="•"/>
              <a:defRPr sz="1100" kern="1200">
                <a:solidFill>
                  <a:schemeClr val="tx2"/>
                </a:solidFill>
                <a:latin typeface="+mn-lt"/>
                <a:ea typeface="+mn-ea"/>
                <a:cs typeface="+mn-cs"/>
              </a:defRPr>
            </a:lvl4pPr>
            <a:lvl5pPr marL="297000" indent="-81000" algn="l" defTabSz="685800" rtl="0" eaLnBrk="1" latinLnBrk="0" hangingPunct="1">
              <a:lnSpc>
                <a:spcPct val="90000"/>
              </a:lnSpc>
              <a:spcBef>
                <a:spcPts val="0"/>
              </a:spcBef>
              <a:spcAft>
                <a:spcPts val="300"/>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Aft>
                <a:spcPts val="0"/>
              </a:spcAft>
            </a:pPr>
            <a:r>
              <a:rPr lang="en-GB" sz="1800" b="0" dirty="0">
                <a:solidFill>
                  <a:schemeClr val="accent2"/>
                </a:solidFill>
                <a:latin typeface="Arial" panose="020B0604020202020204" pitchFamily="34" charset="0"/>
                <a:cs typeface="Arial" panose="020B0604020202020204" pitchFamily="34" charset="0"/>
              </a:rPr>
              <a:t>Before you start</a:t>
            </a:r>
          </a:p>
          <a:p>
            <a:pPr>
              <a:lnSpc>
                <a:spcPct val="100000"/>
              </a:lnSpc>
              <a:spcAft>
                <a:spcPts val="0"/>
              </a:spcAft>
            </a:pPr>
            <a:r>
              <a:rPr lang="en-AU"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In addition to the Responsible AI </a:t>
            </a:r>
            <a:r>
              <a:rPr lang="en-AU" sz="1100" b="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for</a:t>
            </a:r>
            <a:r>
              <a:rPr lang="en-AU"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n-AU" sz="1100" b="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a:t>
            </a:r>
            <a:r>
              <a:rPr lang="en-AU"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efence Toolkit, there are two documents that will assist in understanding Defence’s overarching approach to AI:</a:t>
            </a:r>
          </a:p>
          <a:p>
            <a:pPr>
              <a:lnSpc>
                <a:spcPct val="100000"/>
              </a:lnSpc>
              <a:spcAft>
                <a:spcPts val="0"/>
              </a:spcAft>
            </a:pPr>
            <a:endParaRPr lang="en-GB"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160338">
              <a:lnSpc>
                <a:spcPct val="100000"/>
              </a:lnSpc>
              <a:spcAft>
                <a:spcPts val="0"/>
              </a:spcAft>
              <a:buFont typeface="Symbol" panose="05050102010706020507" pitchFamily="18" charset="2"/>
              <a:buChar char=""/>
            </a:pPr>
            <a:r>
              <a:rPr lang="en-GB"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Australian AI Action Plan</a:t>
            </a:r>
          </a:p>
          <a:p>
            <a:pPr marL="342900" lvl="0" indent="-160338">
              <a:lnSpc>
                <a:spcPct val="100000"/>
              </a:lnSpc>
              <a:spcAft>
                <a:spcPts val="0"/>
              </a:spcAft>
              <a:buFont typeface="Symbol" panose="05050102010706020507" pitchFamily="18" charset="2"/>
              <a:buChar char=""/>
            </a:pPr>
            <a:r>
              <a:rPr lang="en-GB" sz="1100" b="0" i="0" u="none" strike="noStrike" dirty="0">
                <a:solidFill>
                  <a:srgbClr val="88BBC8"/>
                </a:solidFill>
                <a:effectLst/>
                <a:latin typeface="Arial" panose="020B0604020202020204" pitchFamily="34" charset="0"/>
                <a:cs typeface="Arial" panose="020B0604020202020204" pitchFamily="34" charset="0"/>
                <a:hlinkClick r:id="rId3"/>
              </a:rPr>
              <a:t>Australian Defence Force Concept for Robotic and Autonomous Systems</a:t>
            </a:r>
            <a:endParaRPr lang="en-GB"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82562" lvl="0">
              <a:lnSpc>
                <a:spcPct val="100000"/>
              </a:lnSpc>
              <a:spcAft>
                <a:spcPts val="0"/>
              </a:spcAft>
            </a:pPr>
            <a:endParaRPr lang="en-GB"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82562" lvl="0">
              <a:lnSpc>
                <a:spcPct val="100000"/>
              </a:lnSpc>
              <a:spcAft>
                <a:spcPts val="0"/>
              </a:spcAft>
            </a:pPr>
            <a:r>
              <a:rPr lang="en-GB"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designing a service-specific capability, also read the Service-specific AI plan, for example:</a:t>
            </a:r>
          </a:p>
          <a:p>
            <a:pPr marL="354012" lvl="0" indent="-171450">
              <a:lnSpc>
                <a:spcPct val="100000"/>
              </a:lnSpc>
              <a:spcAft>
                <a:spcPts val="0"/>
              </a:spcAft>
              <a:buFontTx/>
              <a:buChar char="-"/>
            </a:pPr>
            <a:r>
              <a:rPr lang="en-GB" sz="1100" b="0" dirty="0">
                <a:solidFill>
                  <a:srgbClr val="000000"/>
                </a:solidFill>
                <a:latin typeface="Arial" panose="020B0604020202020204" pitchFamily="34" charset="0"/>
                <a:ea typeface="Calibri" panose="020F0502020204030204" pitchFamily="34" charset="0"/>
                <a:cs typeface="Arial" panose="020B0604020202020204" pitchFamily="34" charset="0"/>
              </a:rPr>
              <a:t>Navy’s 2040 RAS-AI Strategy </a:t>
            </a:r>
          </a:p>
          <a:p>
            <a:pPr marL="354012" lvl="0" indent="-171450">
              <a:lnSpc>
                <a:spcPct val="100000"/>
              </a:lnSpc>
              <a:spcAft>
                <a:spcPts val="0"/>
              </a:spcAft>
              <a:buFontTx/>
              <a:buChar char="-"/>
            </a:pPr>
            <a:r>
              <a:rPr lang="en-GB"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Army’s RAS-AI Strategy, v2.0 Aug 2022</a:t>
            </a:r>
          </a:p>
          <a:p>
            <a:pPr marL="354012" lvl="0" indent="-171450">
              <a:lnSpc>
                <a:spcPct val="100000"/>
              </a:lnSpc>
              <a:spcAft>
                <a:spcPts val="0"/>
              </a:spcAft>
              <a:buFontTx/>
              <a:buChar char="-"/>
            </a:pPr>
            <a:r>
              <a:rPr lang="en-GB" sz="1100" b="0" dirty="0">
                <a:solidFill>
                  <a:srgbClr val="000000"/>
                </a:solidFill>
                <a:latin typeface="Arial" panose="020B0604020202020204" pitchFamily="34" charset="0"/>
                <a:ea typeface="Calibri" panose="020F0502020204030204" pitchFamily="34" charset="0"/>
                <a:cs typeface="Arial" panose="020B0604020202020204" pitchFamily="34" charset="0"/>
              </a:rPr>
              <a:t>The RAAF’s Plan Jericho</a:t>
            </a:r>
            <a:endParaRPr lang="en-GB"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908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a:t>About the RAID</a:t>
            </a:r>
          </a:p>
        </p:txBody>
      </p:sp>
      <p:sp>
        <p:nvSpPr>
          <p:cNvPr id="3" name="Content Placeholder 2">
            <a:extLst>
              <a:ext uri="{FF2B5EF4-FFF2-40B4-BE49-F238E27FC236}">
                <a16:creationId xmlns:a16="http://schemas.microsoft.com/office/drawing/2014/main" id="{9BA32D0A-BD9D-C533-795E-5649FC6CE8CB}"/>
              </a:ext>
            </a:extLst>
          </p:cNvPr>
          <p:cNvSpPr>
            <a:spLocks noGrp="1"/>
          </p:cNvSpPr>
          <p:nvPr>
            <p:ph idx="1"/>
          </p:nvPr>
        </p:nvSpPr>
        <p:spPr/>
        <p:txBody>
          <a:bodyPr>
            <a:normAutofit fontScale="70000" lnSpcReduction="20000"/>
          </a:bodyPr>
          <a:lstStyle/>
          <a:p>
            <a:pPr marL="0" indent="0">
              <a:buNone/>
            </a:pPr>
            <a:r>
              <a:rPr lang="en-US" b="1" dirty="0"/>
              <a:t>What is it?</a:t>
            </a:r>
          </a:p>
          <a:p>
            <a:pPr lvl="1"/>
            <a:r>
              <a:rPr lang="en-US" dirty="0"/>
              <a:t>A Toolkit that fuses government, industry and international best practice to identify, mitigate and record legal and ethical risk associated with military AI capabilities. </a:t>
            </a:r>
          </a:p>
          <a:p>
            <a:pPr marL="0" indent="0">
              <a:buNone/>
            </a:pPr>
            <a:endParaRPr lang="en-US" dirty="0"/>
          </a:p>
          <a:p>
            <a:pPr marL="0" indent="0">
              <a:buNone/>
            </a:pPr>
            <a:r>
              <a:rPr lang="en-US" b="1" dirty="0"/>
              <a:t>Who should use it?</a:t>
            </a:r>
          </a:p>
          <a:p>
            <a:pPr lvl="1"/>
            <a:r>
              <a:rPr lang="en-US" dirty="0"/>
              <a:t>Anyone designing, developing, creating or a capability for sale to Defence that incorporates AI.</a:t>
            </a:r>
          </a:p>
          <a:p>
            <a:pPr marL="0" indent="0">
              <a:buNone/>
            </a:pPr>
            <a:endParaRPr lang="en-US" dirty="0"/>
          </a:p>
          <a:p>
            <a:pPr marL="0" indent="0">
              <a:buNone/>
            </a:pPr>
            <a:r>
              <a:rPr lang="en-US" b="1" dirty="0"/>
              <a:t>When should I use it?</a:t>
            </a:r>
          </a:p>
          <a:p>
            <a:pPr lvl="1"/>
            <a:r>
              <a:rPr lang="en-US" dirty="0"/>
              <a:t>As early as possible during the design process.</a:t>
            </a:r>
          </a:p>
          <a:p>
            <a:pPr lvl="1"/>
            <a:r>
              <a:rPr lang="en-US" dirty="0"/>
              <a:t>The earlier the process is adopted, the less likely you will have to review, redesign or revise your capability when Defence agrees to an acquisition pathway.</a:t>
            </a:r>
          </a:p>
        </p:txBody>
      </p:sp>
    </p:spTree>
    <p:extLst>
      <p:ext uri="{BB962C8B-B14F-4D97-AF65-F5344CB8AC3E}">
        <p14:creationId xmlns:p14="http://schemas.microsoft.com/office/powerpoint/2010/main" val="82160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5337-342C-D755-A0C4-4FA26D5C138C}"/>
              </a:ext>
            </a:extLst>
          </p:cNvPr>
          <p:cNvSpPr>
            <a:spLocks noGrp="1"/>
          </p:cNvSpPr>
          <p:nvPr>
            <p:ph type="title"/>
          </p:nvPr>
        </p:nvSpPr>
        <p:spPr/>
        <p:txBody>
          <a:bodyPr/>
          <a:lstStyle/>
          <a:p>
            <a:r>
              <a:rPr lang="en-US" dirty="0"/>
              <a:t>How does it fit together</a:t>
            </a:r>
          </a:p>
        </p:txBody>
      </p:sp>
      <p:graphicFrame>
        <p:nvGraphicFramePr>
          <p:cNvPr id="4" name="Content Placeholder 3">
            <a:extLst>
              <a:ext uri="{FF2B5EF4-FFF2-40B4-BE49-F238E27FC236}">
                <a16:creationId xmlns:a16="http://schemas.microsoft.com/office/drawing/2014/main" id="{66A2C6AE-3427-D488-60B5-D99A89E7C60A}"/>
              </a:ext>
            </a:extLst>
          </p:cNvPr>
          <p:cNvGraphicFramePr>
            <a:graphicFrameLocks noGrp="1"/>
          </p:cNvGraphicFramePr>
          <p:nvPr>
            <p:ph idx="1"/>
            <p:extLst>
              <p:ext uri="{D42A27DB-BD31-4B8C-83A1-F6EECF244321}">
                <p14:modId xmlns:p14="http://schemas.microsoft.com/office/powerpoint/2010/main" val="3081268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757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3A0E968016647AE943CC4322F3937" ma:contentTypeVersion="18" ma:contentTypeDescription="Create a new document." ma:contentTypeScope="" ma:versionID="fc76f346b347ac5dd38688162dba73b0">
  <xsd:schema xmlns:xsd="http://www.w3.org/2001/XMLSchema" xmlns:xs="http://www.w3.org/2001/XMLSchema" xmlns:p="http://schemas.microsoft.com/office/2006/metadata/properties" xmlns:ns2="f8b87eb7-0279-42b7-8d8c-377e94d5bea2" xmlns:ns3="f981b02e-e899-46cd-af4f-6981381e4d27" targetNamespace="http://schemas.microsoft.com/office/2006/metadata/properties" ma:root="true" ma:fieldsID="38a0e3d5a7750709f4283acc783acc44" ns2:_="" ns3:_="">
    <xsd:import namespace="f8b87eb7-0279-42b7-8d8c-377e94d5bea2"/>
    <xsd:import namespace="f981b02e-e899-46cd-af4f-6981381e4d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element ref="ns2:MediaServiceOCR" minOccurs="0"/>
                <xsd:element ref="ns2:Notes" minOccurs="0"/>
                <xsd:element ref="ns2:MediaLengthInSeconds" minOccurs="0"/>
                <xsd:element ref="ns2:EOI_x0020_Oct_x0020_2021"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87eb7-0279-42b7-8d8c-377e94d5be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EOI_x0020_Oct_x0020_2021" ma:index="22" nillable="true" ma:displayName="EOI Oct 2021" ma:default="1" ma:internalName="EOI_x0020_Oct_x0020_2021">
      <xsd:simpleType>
        <xsd:restriction base="dms:Boolea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63dee9b-738d-4ff8-89e4-7a8b1fa8d8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81b02e-e899-46cd-af4f-6981381e4d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47be22f-154f-46c9-9db7-2960793eec74}" ma:internalName="TaxCatchAll" ma:showField="CatchAllData" ma:web="f981b02e-e899-46cd-af4f-6981381e4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981b02e-e899-46cd-af4f-6981381e4d27">
      <UserInfo>
        <DisplayName>Penny Saultry</DisplayName>
        <AccountId>13</AccountId>
        <AccountType/>
      </UserInfo>
      <UserInfo>
        <DisplayName>Julian Tattersal</DisplayName>
        <AccountId>18</AccountId>
        <AccountType/>
      </UserInfo>
    </SharedWithUsers>
    <lcf76f155ced4ddcb4097134ff3c332f xmlns="f8b87eb7-0279-42b7-8d8c-377e94d5bea2">
      <Terms xmlns="http://schemas.microsoft.com/office/infopath/2007/PartnerControls"/>
    </lcf76f155ced4ddcb4097134ff3c332f>
    <TaxCatchAll xmlns="f981b02e-e899-46cd-af4f-6981381e4d27" xsi:nil="true"/>
    <Notes xmlns="f8b87eb7-0279-42b7-8d8c-377e94d5bea2" xsi:nil="true"/>
    <EOI_x0020_Oct_x0020_2021 xmlns="f8b87eb7-0279-42b7-8d8c-377e94d5bea2">true</EOI_x0020_Oct_x0020_2021>
  </documentManagement>
</p:properties>
</file>

<file path=customXml/itemProps1.xml><?xml version="1.0" encoding="utf-8"?>
<ds:datastoreItem xmlns:ds="http://schemas.openxmlformats.org/officeDocument/2006/customXml" ds:itemID="{3BEDDD74-A22B-44EF-8216-269EF8CDB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87eb7-0279-42b7-8d8c-377e94d5bea2"/>
    <ds:schemaRef ds:uri="f981b02e-e899-46cd-af4f-6981381e4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5A2944-1A7D-43BE-ACE8-5E07BEF6C7A4}">
  <ds:schemaRefs>
    <ds:schemaRef ds:uri="http://schemas.microsoft.com/sharepoint/v3/contenttype/forms"/>
  </ds:schemaRefs>
</ds:datastoreItem>
</file>

<file path=customXml/itemProps3.xml><?xml version="1.0" encoding="utf-8"?>
<ds:datastoreItem xmlns:ds="http://schemas.openxmlformats.org/officeDocument/2006/customXml" ds:itemID="{85FF69FC-1CF8-438E-8F04-EA6CEC4EA5CC}">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infopath/2007/PartnerControls"/>
    <ds:schemaRef ds:uri="f981b02e-e899-46cd-af4f-6981381e4d27"/>
    <ds:schemaRef ds:uri="f8b87eb7-0279-42b7-8d8c-377e94d5bea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1843</TotalTime>
  <Words>6966</Words>
  <Application>Microsoft Office PowerPoint</Application>
  <PresentationFormat>Widescreen</PresentationFormat>
  <Paragraphs>769</Paragraphs>
  <Slides>65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MS Mincho</vt:lpstr>
      <vt:lpstr>Arial</vt:lpstr>
      <vt:lpstr>Calibri</vt:lpstr>
      <vt:lpstr>Calibri Light</vt:lpstr>
      <vt:lpstr>Helvetica</vt:lpstr>
      <vt:lpstr>Symbol</vt:lpstr>
      <vt:lpstr>Times New Roman</vt:lpstr>
      <vt:lpstr>Office Theme</vt:lpstr>
      <vt:lpstr>Responsible Artificial Intelligence for Defence (RAID) Toolkit </vt:lpstr>
      <vt:lpstr>Contents</vt:lpstr>
      <vt:lpstr>Foreword</vt:lpstr>
      <vt:lpstr>Why Responsible AI for Defence (RAID)?</vt:lpstr>
      <vt:lpstr>Commitment to the law and to ethics</vt:lpstr>
      <vt:lpstr>AI risks factors and mitigation</vt:lpstr>
      <vt:lpstr>Before you start</vt:lpstr>
      <vt:lpstr>About the RAID</vt:lpstr>
      <vt:lpstr>How does it fit together</vt:lpstr>
      <vt:lpstr>How to conduct a RAID assessment</vt:lpstr>
      <vt:lpstr>When to engage Defence</vt:lpstr>
      <vt:lpstr>The Responsible AI for Defence (RAID) Toolkit</vt:lpstr>
      <vt:lpstr>RAID Checklist</vt:lpstr>
      <vt:lpstr>RAID Risk Register</vt:lpstr>
      <vt:lpstr>Legal and Ethical Assurance Program Plan (LEAPP)</vt:lpstr>
      <vt:lpstr>Legal and Ethical Assurance Program Plan (LEAPP)</vt:lpstr>
      <vt:lpstr>Responsible AI Framework</vt:lpstr>
      <vt:lpstr>The components of an AI systems being used by Defence</vt:lpstr>
      <vt:lpstr>The components of an AI systems being used by Defence</vt:lpstr>
      <vt:lpstr>The components of an AI systems being used by Defence</vt:lpstr>
      <vt:lpstr>The elements of responsible AI</vt:lpstr>
      <vt:lpstr>Elements of Responsible AI measure the facets of Ethical AI in Defence:</vt:lpstr>
      <vt:lpstr>The elements* of responsible AI</vt:lpstr>
      <vt:lpstr>Putting them together</vt:lpstr>
      <vt:lpstr>The RAID and other AI Frameworks </vt:lpstr>
      <vt:lpstr>Example RAID Checklist </vt:lpstr>
      <vt:lpstr>RAID Checklist – A. AI (1)</vt:lpstr>
      <vt:lpstr>RAID Checklist – A. AI (2)</vt:lpstr>
      <vt:lpstr>RAID Checklist – B. Design inputs </vt:lpstr>
      <vt:lpstr>RAID Checklist – C. HMI </vt:lpstr>
      <vt:lpstr>RAID Checklist – D. AI Use Inputs </vt:lpstr>
      <vt:lpstr>RAID Checklist – E. AI Use Outputs </vt:lpstr>
      <vt:lpstr>RAID Checklist – F. Object of AI Action </vt:lpstr>
      <vt:lpstr>RAID Checklist – G. Use case environment</vt:lpstr>
      <vt:lpstr>RAID Checklist – H. System of control</vt:lpstr>
      <vt:lpstr>Glossary and Defintions</vt:lpstr>
      <vt:lpstr>Additional resources</vt:lpstr>
      <vt:lpstr>Resources: A. The components and elements in detail</vt:lpstr>
      <vt:lpstr>A.1. The components of responsible AI</vt:lpstr>
      <vt:lpstr>A.1.A. The components of responsible AI - AI</vt:lpstr>
      <vt:lpstr>A.1.B. The components of responsible AI – Design inputs</vt:lpstr>
      <vt:lpstr>A.1.C. The components of responsible AI - HMI</vt:lpstr>
      <vt:lpstr>A.1.D. The components of responsible AI – AI Use Inputs</vt:lpstr>
      <vt:lpstr>A.1.E. The components of responsible AI – AI Use Outputs</vt:lpstr>
      <vt:lpstr>A.1.F. The components of responsible AI – Object of AI action</vt:lpstr>
      <vt:lpstr>A.1.G. The components of responsible AI – Use case environment</vt:lpstr>
      <vt:lpstr>A.1.H. The components of responsible AI – System of control</vt:lpstr>
      <vt:lpstr>A.2. The elements of responsible AI</vt:lpstr>
      <vt:lpstr>A.2.1. The first element of responsible AI - responsible</vt:lpstr>
      <vt:lpstr>A.2.2. The second element of responsible AI - accountable</vt:lpstr>
      <vt:lpstr>A.2.3. The third element of responsible AI - understandable</vt:lpstr>
      <vt:lpstr>A.2.4. The fourth element of responsible AI - explainable</vt:lpstr>
      <vt:lpstr>A.2.5. The fifth element of responsible AI - reviewable</vt:lpstr>
      <vt:lpstr>A.2.6. The sixth element of responsible AI - reliable</vt:lpstr>
      <vt:lpstr>A.2.7. The seventh element of responsible AI - predictable</vt:lpstr>
      <vt:lpstr>A.2.8. The eighth element of responsible AI - compliant</vt:lpstr>
      <vt:lpstr>A.2.9. The ninth element of responsible AI - controllable</vt:lpstr>
      <vt:lpstr>A.2.10. The tenth element of responsible AI - integrated</vt:lpstr>
      <vt:lpstr>A.2.11. The eleventh element of responsible AI - safe</vt:lpstr>
      <vt:lpstr>A.2.12. The twelfth element of responsible AI - secure</vt:lpstr>
      <vt:lpstr>Resources: B. The Policies, Guides and Frameworks</vt:lpstr>
      <vt:lpstr>Sample of frameworks, guides and policies reviewed during the creation of the RAID framework: </vt:lpstr>
      <vt:lpstr>Resources: C. Developing AI Standards (domestic and international)</vt:lpstr>
      <vt:lpstr>D1. Domestic AI Standards</vt:lpstr>
      <vt:lpstr>D2. International AI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Artificial Intelligence in Defence (RAID) Toolkit</dc:title>
  <dc:creator>Lauren Sanders</dc:creator>
  <cp:keywords>RAID Framework (PowerPoint)</cp:keywords>
  <cp:lastModifiedBy>Jacinta Lamacchia</cp:lastModifiedBy>
  <cp:revision>64</cp:revision>
  <dcterms:created xsi:type="dcterms:W3CDTF">2022-08-06T23:18:00Z</dcterms:created>
  <dcterms:modified xsi:type="dcterms:W3CDTF">2026-03-06T01:50:01Z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2022-10-31T00:41:55Z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9e76765e-6c63-42de-b160-f87d56990c3f</vt:lpwstr>
  </property>
  <property fmtid="{D5CDD505-2E9C-101B-9397-08002B2CF9AE}" pid="8" name="MSIP_Label_0f488380-630a-4f55-a077-a19445e3f360_ContentBits">
    <vt:lpwstr>0</vt:lpwstr>
  </property>
  <property fmtid="{D5CDD505-2E9C-101B-9397-08002B2CF9AE}" pid="9" name="MediaServiceImageTags">
    <vt:lpwstr/>
  </property>
  <property fmtid="{D5CDD505-2E9C-101B-9397-08002B2CF9AE}" pid="10" name="ContentTypeId">
    <vt:lpwstr>0x0101007D63A0E968016647AE943CC4322F3937</vt:lpwstr>
  </property>
</Properties>
</file>